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eg"/>
  <Override PartName="/ppt/notesSlides/notesSlide4.xml" ContentType="application/vnd.openxmlformats-officedocument.presentationml.notesSlide+xml"/>
  <Override PartName="/ppt/media/image12.jpg" ContentType="image/jpeg"/>
  <Override PartName="/ppt/notesSlides/notesSlide5.xml" ContentType="application/vnd.openxmlformats-officedocument.presentationml.notesSlide+xml"/>
  <Override PartName="/ppt/media/image14.JPG" ContentType="image/jpeg"/>
  <Override PartName="/ppt/media/image15.JPG" ContentType="image/jpeg"/>
  <Override PartName="/ppt/media/image16.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21" r:id="rId2"/>
    <p:sldId id="256" r:id="rId3"/>
    <p:sldId id="291" r:id="rId4"/>
    <p:sldId id="491" r:id="rId5"/>
    <p:sldId id="493" r:id="rId6"/>
    <p:sldId id="326" r:id="rId7"/>
    <p:sldId id="494" r:id="rId8"/>
    <p:sldId id="276" r:id="rId9"/>
    <p:sldId id="329" r:id="rId10"/>
    <p:sldId id="330" r:id="rId11"/>
    <p:sldId id="331" r:id="rId12"/>
    <p:sldId id="335" r:id="rId13"/>
    <p:sldId id="332" r:id="rId14"/>
    <p:sldId id="265" r:id="rId15"/>
    <p:sldId id="266" r:id="rId16"/>
    <p:sldId id="267" r:id="rId17"/>
    <p:sldId id="268" r:id="rId18"/>
    <p:sldId id="270" r:id="rId19"/>
    <p:sldId id="272" r:id="rId20"/>
    <p:sldId id="337" r:id="rId21"/>
    <p:sldId id="281" r:id="rId22"/>
    <p:sldId id="323" r:id="rId23"/>
    <p:sldId id="283" r:id="rId24"/>
    <p:sldId id="284" r:id="rId25"/>
    <p:sldId id="286" r:id="rId26"/>
    <p:sldId id="287" r:id="rId27"/>
    <p:sldId id="288" r:id="rId28"/>
    <p:sldId id="289" r:id="rId29"/>
    <p:sldId id="319" r:id="rId30"/>
    <p:sldId id="320" r:id="rId31"/>
    <p:sldId id="290" r:id="rId32"/>
    <p:sldId id="292" r:id="rId33"/>
    <p:sldId id="293" r:id="rId34"/>
    <p:sldId id="294" r:id="rId35"/>
    <p:sldId id="295" r:id="rId36"/>
    <p:sldId id="296" r:id="rId37"/>
    <p:sldId id="314" r:id="rId38"/>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2" autoAdjust="0"/>
    <p:restoredTop sz="70349" autoAdjust="0"/>
  </p:normalViewPr>
  <p:slideViewPr>
    <p:cSldViewPr snapToGrid="0">
      <p:cViewPr>
        <p:scale>
          <a:sx n="56" d="100"/>
          <a:sy n="56" d="100"/>
        </p:scale>
        <p:origin x="816" y="-4"/>
      </p:cViewPr>
      <p:guideLst/>
    </p:cSldViewPr>
  </p:slideViewPr>
  <p:outlineViewPr>
    <p:cViewPr>
      <p:scale>
        <a:sx n="33" d="100"/>
        <a:sy n="33" d="100"/>
      </p:scale>
      <p:origin x="0" y="-9131"/>
    </p:cViewPr>
    <p:sldLst>
      <p:sld r:id="rId1" collapse="1"/>
      <p:sld r:id="rId2" collapse="1"/>
    </p:sldLst>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57" d="100"/>
          <a:sy n="157" d="100"/>
        </p:scale>
        <p:origin x="3624"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_rels/viewProps.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054671A-4621-FF45-82E3-6E2ACCCCD15D}" type="datetimeFigureOut">
              <a:rPr lang="en-US" smtClean="0"/>
              <a:t>3/3/2024</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16EB52D7-4FA3-DC42-B512-A9C4296B03D1}" type="slidenum">
              <a:rPr lang="en-US" smtClean="0"/>
              <a:t>‹#›</a:t>
            </a:fld>
            <a:endParaRPr lang="en-US"/>
          </a:p>
        </p:txBody>
      </p:sp>
    </p:spTree>
    <p:extLst>
      <p:ext uri="{BB962C8B-B14F-4D97-AF65-F5344CB8AC3E}">
        <p14:creationId xmlns:p14="http://schemas.microsoft.com/office/powerpoint/2010/main" val="4847070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97A94D05-2413-416E-8BCF-22CC6EAE5C7A}" type="datetimeFigureOut">
              <a:rPr lang="en-GB" smtClean="0"/>
              <a:t>03/03/2024</a:t>
            </a:fld>
            <a:endParaRPr lang="en-GB"/>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9702EEF7-10B8-48BD-98D2-6BEDC41F7233}" type="slidenum">
              <a:rPr lang="en-GB" smtClean="0"/>
              <a:t>‹#›</a:t>
            </a:fld>
            <a:endParaRPr lang="en-GB"/>
          </a:p>
        </p:txBody>
      </p:sp>
    </p:spTree>
    <p:extLst>
      <p:ext uri="{BB962C8B-B14F-4D97-AF65-F5344CB8AC3E}">
        <p14:creationId xmlns:p14="http://schemas.microsoft.com/office/powerpoint/2010/main" val="27000269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a:t>
            </a:fld>
            <a:endParaRPr lang="en-GB"/>
          </a:p>
        </p:txBody>
      </p:sp>
    </p:spTree>
    <p:extLst>
      <p:ext uri="{BB962C8B-B14F-4D97-AF65-F5344CB8AC3E}">
        <p14:creationId xmlns:p14="http://schemas.microsoft.com/office/powerpoint/2010/main" val="81053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11</a:t>
            </a:fld>
            <a:endParaRPr lang="en-GB"/>
          </a:p>
        </p:txBody>
      </p:sp>
    </p:spTree>
    <p:extLst>
      <p:ext uri="{BB962C8B-B14F-4D97-AF65-F5344CB8AC3E}">
        <p14:creationId xmlns:p14="http://schemas.microsoft.com/office/powerpoint/2010/main" val="301338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12</a:t>
            </a:fld>
            <a:endParaRPr lang="en-GB"/>
          </a:p>
        </p:txBody>
      </p:sp>
    </p:spTree>
    <p:extLst>
      <p:ext uri="{BB962C8B-B14F-4D97-AF65-F5344CB8AC3E}">
        <p14:creationId xmlns:p14="http://schemas.microsoft.com/office/powerpoint/2010/main" val="163363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13</a:t>
            </a:fld>
            <a:endParaRPr lang="en-GB"/>
          </a:p>
        </p:txBody>
      </p:sp>
    </p:spTree>
    <p:extLst>
      <p:ext uri="{BB962C8B-B14F-4D97-AF65-F5344CB8AC3E}">
        <p14:creationId xmlns:p14="http://schemas.microsoft.com/office/powerpoint/2010/main" val="294657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14</a:t>
            </a:fld>
            <a:endParaRPr lang="en-GB"/>
          </a:p>
        </p:txBody>
      </p:sp>
    </p:spTree>
    <p:extLst>
      <p:ext uri="{BB962C8B-B14F-4D97-AF65-F5344CB8AC3E}">
        <p14:creationId xmlns:p14="http://schemas.microsoft.com/office/powerpoint/2010/main" val="1551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15</a:t>
            </a:fld>
            <a:endParaRPr lang="en-GB"/>
          </a:p>
        </p:txBody>
      </p:sp>
    </p:spTree>
    <p:extLst>
      <p:ext uri="{BB962C8B-B14F-4D97-AF65-F5344CB8AC3E}">
        <p14:creationId xmlns:p14="http://schemas.microsoft.com/office/powerpoint/2010/main" val="412086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16</a:t>
            </a:fld>
            <a:endParaRPr lang="en-GB"/>
          </a:p>
        </p:txBody>
      </p:sp>
    </p:spTree>
    <p:extLst>
      <p:ext uri="{BB962C8B-B14F-4D97-AF65-F5344CB8AC3E}">
        <p14:creationId xmlns:p14="http://schemas.microsoft.com/office/powerpoint/2010/main" val="2296857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Start</a:t>
            </a:r>
            <a:r>
              <a:rPr lang="en-AU" baseline="0" dirty="0"/>
              <a:t> with a question: should we invest in a technology? For example, </a:t>
            </a:r>
            <a:r>
              <a:rPr lang="en-AU" baseline="0" dirty="0" err="1"/>
              <a:t>IoTs</a:t>
            </a:r>
            <a:r>
              <a:rPr lang="en-AU" baseline="0" dirty="0"/>
              <a:t>? AI? Dig disruptions and big decisions. </a:t>
            </a:r>
          </a:p>
          <a:p>
            <a:endParaRPr lang="en-AU" dirty="0"/>
          </a:p>
          <a:p>
            <a:r>
              <a:rPr lang="en-AU" dirty="0"/>
              <a:t>IT investments need to generate</a:t>
            </a:r>
            <a:r>
              <a:rPr lang="en-AU" baseline="0" dirty="0"/>
              <a:t> a return, that is a business values – such as improved organisational performance, financial, new/product service, better decision making. </a:t>
            </a:r>
          </a:p>
          <a:p>
            <a:endParaRPr lang="en-AU" baseline="0" dirty="0"/>
          </a:p>
          <a:p>
            <a:r>
              <a:rPr lang="en-AU" baseline="0" dirty="0"/>
              <a:t>Business model is the primary way a business generates its revenue and competes in the market. It sets the context for understanding business value return.</a:t>
            </a:r>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17</a:t>
            </a:fld>
            <a:endParaRPr lang="en-GB"/>
          </a:p>
        </p:txBody>
      </p:sp>
    </p:spTree>
    <p:extLst>
      <p:ext uri="{BB962C8B-B14F-4D97-AF65-F5344CB8AC3E}">
        <p14:creationId xmlns:p14="http://schemas.microsoft.com/office/powerpoint/2010/main" val="115048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firm is said to have competitive advantage</a:t>
            </a:r>
            <a:r>
              <a:rPr lang="en-AU" baseline="0" dirty="0"/>
              <a:t> when it acquires or develop an attribute/or a combination of attributes that allows it to outperform its competitors by creating more economic value. </a:t>
            </a:r>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18</a:t>
            </a:fld>
            <a:endParaRPr lang="en-GB"/>
          </a:p>
        </p:txBody>
      </p:sp>
    </p:spTree>
    <p:extLst>
      <p:ext uri="{BB962C8B-B14F-4D97-AF65-F5344CB8AC3E}">
        <p14:creationId xmlns:p14="http://schemas.microsoft.com/office/powerpoint/2010/main" val="2214120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Ideas are ideas,</a:t>
            </a:r>
            <a:r>
              <a:rPr lang="en-AU" baseline="0" dirty="0"/>
              <a:t> to transform them into business ventures that results in competitive edge is an important consideration. </a:t>
            </a:r>
          </a:p>
          <a:p>
            <a:endParaRPr lang="en-AU" baseline="0" dirty="0"/>
          </a:p>
          <a:p>
            <a:r>
              <a:rPr lang="en-AU" baseline="0" dirty="0"/>
              <a:t>To sum up, you will discover ways of seeing through the complexities of business to make informed decisions about information and information capabilities. </a:t>
            </a:r>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19</a:t>
            </a:fld>
            <a:endParaRPr lang="en-GB"/>
          </a:p>
        </p:txBody>
      </p:sp>
    </p:spTree>
    <p:extLst>
      <p:ext uri="{BB962C8B-B14F-4D97-AF65-F5344CB8AC3E}">
        <p14:creationId xmlns:p14="http://schemas.microsoft.com/office/powerpoint/2010/main" val="2372833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Ideas are ideas,</a:t>
            </a:r>
            <a:r>
              <a:rPr lang="en-AU" baseline="0" dirty="0"/>
              <a:t> to transform them into business ventures that results in competitive edge is an important consideration. </a:t>
            </a:r>
          </a:p>
          <a:p>
            <a:endParaRPr lang="en-AU" baseline="0" dirty="0"/>
          </a:p>
          <a:p>
            <a:r>
              <a:rPr lang="en-AU" baseline="0" dirty="0"/>
              <a:t>To sum up, you will discover ways of seeing through the complexities of business to make informed decisions about information and information capabilities. </a:t>
            </a:r>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20</a:t>
            </a:fld>
            <a:endParaRPr lang="en-GB"/>
          </a:p>
        </p:txBody>
      </p:sp>
    </p:spTree>
    <p:extLst>
      <p:ext uri="{BB962C8B-B14F-4D97-AF65-F5344CB8AC3E}">
        <p14:creationId xmlns:p14="http://schemas.microsoft.com/office/powerpoint/2010/main" val="211535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Business Requirements Analysis</a:t>
            </a:r>
          </a:p>
        </p:txBody>
      </p:sp>
      <p:sp>
        <p:nvSpPr>
          <p:cNvPr id="21507"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 Deakin University, Dept. of Information Systems and Business Analytics</a:t>
            </a:r>
          </a:p>
        </p:txBody>
      </p:sp>
      <p:sp>
        <p:nvSpPr>
          <p:cNvPr id="21508"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fld id="{58A11E94-D6E8-ED46-B21D-00BBC2D37541}" type="slidenum">
              <a:rPr lang="en-GB" sz="1200" b="0">
                <a:solidFill>
                  <a:schemeClr val="tx1"/>
                </a:solidFill>
                <a:latin typeface="Times New Roman" charset="0"/>
              </a:rPr>
              <a:pPr/>
              <a:t>2</a:t>
            </a:fld>
            <a:endParaRPr lang="en-GB" sz="1200" b="0">
              <a:solidFill>
                <a:schemeClr val="tx1"/>
              </a:solidFill>
              <a:latin typeface="Times New Roman" charset="0"/>
            </a:endParaRPr>
          </a:p>
        </p:txBody>
      </p:sp>
      <p:sp>
        <p:nvSpPr>
          <p:cNvPr id="21509" name="Rectangle 2"/>
          <p:cNvSpPr>
            <a:spLocks noGrp="1" noChangeArrowheads="1"/>
          </p:cNvSpPr>
          <p:nvPr>
            <p:ph type="body" idx="1"/>
          </p:nvPr>
        </p:nvSpPr>
        <p:spPr>
          <a:xfrm>
            <a:off x="943397" y="4091940"/>
            <a:ext cx="5214094" cy="5372854"/>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9" tIns="49525" rIns="99049" bIns="49525"/>
          <a:lstStyle/>
          <a:p>
            <a:pPr eaLnBrk="1" hangingPunct="1"/>
            <a:endParaRPr lang="en-US" dirty="0">
              <a:latin typeface="Times New Roman" charset="0"/>
            </a:endParaRPr>
          </a:p>
        </p:txBody>
      </p:sp>
      <p:sp>
        <p:nvSpPr>
          <p:cNvPr id="21510" name="Rectangle 3"/>
          <p:cNvSpPr>
            <a:spLocks noGrp="1" noRot="1" noChangeAspect="1" noChangeArrowheads="1" noTextEdit="1"/>
          </p:cNvSpPr>
          <p:nvPr>
            <p:ph type="sldImg"/>
          </p:nvPr>
        </p:nvSpPr>
        <p:spPr>
          <a:xfrm>
            <a:off x="1652588" y="727075"/>
            <a:ext cx="5164137" cy="2905125"/>
          </a:xfrm>
          <a:ln w="12700" cap="flat">
            <a:solidFill>
              <a:schemeClr val="tx1"/>
            </a:solidFill>
            <a:miter lim="800000"/>
            <a:headEnd/>
            <a:tailEnd/>
          </a:ln>
        </p:spPr>
      </p:sp>
    </p:spTree>
    <p:extLst>
      <p:ext uri="{BB962C8B-B14F-4D97-AF65-F5344CB8AC3E}">
        <p14:creationId xmlns:p14="http://schemas.microsoft.com/office/powerpoint/2010/main" val="1168364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21</a:t>
            </a:fld>
            <a:endParaRPr lang="en-GB"/>
          </a:p>
        </p:txBody>
      </p:sp>
    </p:spTree>
    <p:extLst>
      <p:ext uri="{BB962C8B-B14F-4D97-AF65-F5344CB8AC3E}">
        <p14:creationId xmlns:p14="http://schemas.microsoft.com/office/powerpoint/2010/main" val="2129454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22</a:t>
            </a:fld>
            <a:endParaRPr lang="en-GB"/>
          </a:p>
        </p:txBody>
      </p:sp>
    </p:spTree>
    <p:extLst>
      <p:ext uri="{BB962C8B-B14F-4D97-AF65-F5344CB8AC3E}">
        <p14:creationId xmlns:p14="http://schemas.microsoft.com/office/powerpoint/2010/main" val="90319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23</a:t>
            </a:fld>
            <a:endParaRPr lang="en-GB"/>
          </a:p>
        </p:txBody>
      </p:sp>
    </p:spTree>
    <p:extLst>
      <p:ext uri="{BB962C8B-B14F-4D97-AF65-F5344CB8AC3E}">
        <p14:creationId xmlns:p14="http://schemas.microsoft.com/office/powerpoint/2010/main" val="181616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33788D7-DDCB-4E24-A4A2-5F73073221B0}" type="slidenum">
              <a:rPr lang="en-AU" smtClean="0"/>
              <a:t>24</a:t>
            </a:fld>
            <a:endParaRPr lang="en-AU"/>
          </a:p>
        </p:txBody>
      </p:sp>
    </p:spTree>
    <p:extLst>
      <p:ext uri="{BB962C8B-B14F-4D97-AF65-F5344CB8AC3E}">
        <p14:creationId xmlns:p14="http://schemas.microsoft.com/office/powerpoint/2010/main" val="2609302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25</a:t>
            </a:fld>
            <a:endParaRPr lang="en-GB"/>
          </a:p>
        </p:txBody>
      </p:sp>
    </p:spTree>
    <p:extLst>
      <p:ext uri="{BB962C8B-B14F-4D97-AF65-F5344CB8AC3E}">
        <p14:creationId xmlns:p14="http://schemas.microsoft.com/office/powerpoint/2010/main" val="48397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26</a:t>
            </a:fld>
            <a:endParaRPr lang="en-GB"/>
          </a:p>
        </p:txBody>
      </p:sp>
    </p:spTree>
    <p:extLst>
      <p:ext uri="{BB962C8B-B14F-4D97-AF65-F5344CB8AC3E}">
        <p14:creationId xmlns:p14="http://schemas.microsoft.com/office/powerpoint/2010/main" val="250109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27</a:t>
            </a:fld>
            <a:endParaRPr lang="en-GB"/>
          </a:p>
        </p:txBody>
      </p:sp>
    </p:spTree>
    <p:extLst>
      <p:ext uri="{BB962C8B-B14F-4D97-AF65-F5344CB8AC3E}">
        <p14:creationId xmlns:p14="http://schemas.microsoft.com/office/powerpoint/2010/main" val="260762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28</a:t>
            </a:fld>
            <a:endParaRPr lang="en-GB"/>
          </a:p>
        </p:txBody>
      </p:sp>
    </p:spTree>
    <p:extLst>
      <p:ext uri="{BB962C8B-B14F-4D97-AF65-F5344CB8AC3E}">
        <p14:creationId xmlns:p14="http://schemas.microsoft.com/office/powerpoint/2010/main" val="2686305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31</a:t>
            </a:fld>
            <a:endParaRPr lang="en-GB"/>
          </a:p>
        </p:txBody>
      </p:sp>
    </p:spTree>
    <p:extLst>
      <p:ext uri="{BB962C8B-B14F-4D97-AF65-F5344CB8AC3E}">
        <p14:creationId xmlns:p14="http://schemas.microsoft.com/office/powerpoint/2010/main" val="226237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32</a:t>
            </a:fld>
            <a:endParaRPr lang="en-GB"/>
          </a:p>
        </p:txBody>
      </p:sp>
    </p:spTree>
    <p:extLst>
      <p:ext uri="{BB962C8B-B14F-4D97-AF65-F5344CB8AC3E}">
        <p14:creationId xmlns:p14="http://schemas.microsoft.com/office/powerpoint/2010/main" val="28975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Business Requirements Analysis</a:t>
            </a:r>
          </a:p>
        </p:txBody>
      </p:sp>
      <p:sp>
        <p:nvSpPr>
          <p:cNvPr id="21507"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 Deakin University, Dept. of Information Systems and Business Analytics</a:t>
            </a:r>
          </a:p>
        </p:txBody>
      </p:sp>
      <p:sp>
        <p:nvSpPr>
          <p:cNvPr id="21508"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fld id="{58A11E94-D6E8-ED46-B21D-00BBC2D37541}" type="slidenum">
              <a:rPr lang="en-GB" sz="1200" b="0">
                <a:solidFill>
                  <a:schemeClr val="tx1"/>
                </a:solidFill>
                <a:latin typeface="Times New Roman" charset="0"/>
              </a:rPr>
              <a:pPr/>
              <a:t>3</a:t>
            </a:fld>
            <a:endParaRPr lang="en-GB" sz="1200" b="0">
              <a:solidFill>
                <a:schemeClr val="tx1"/>
              </a:solidFill>
              <a:latin typeface="Times New Roman" charset="0"/>
            </a:endParaRPr>
          </a:p>
        </p:txBody>
      </p:sp>
      <p:sp>
        <p:nvSpPr>
          <p:cNvPr id="21509" name="Rectangle 2"/>
          <p:cNvSpPr>
            <a:spLocks noGrp="1" noChangeArrowheads="1"/>
          </p:cNvSpPr>
          <p:nvPr>
            <p:ph type="body" idx="1"/>
          </p:nvPr>
        </p:nvSpPr>
        <p:spPr>
          <a:xfrm>
            <a:off x="943397" y="4091940"/>
            <a:ext cx="5214094" cy="5372854"/>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9" tIns="49525" rIns="99049" bIns="49525"/>
          <a:lstStyle/>
          <a:p>
            <a:pPr eaLnBrk="1" hangingPunct="1"/>
            <a:endParaRPr lang="en-US" dirty="0">
              <a:latin typeface="Times New Roman" charset="0"/>
            </a:endParaRPr>
          </a:p>
        </p:txBody>
      </p:sp>
      <p:sp>
        <p:nvSpPr>
          <p:cNvPr id="21510" name="Rectangle 3"/>
          <p:cNvSpPr>
            <a:spLocks noGrp="1" noRot="1" noChangeAspect="1" noChangeArrowheads="1" noTextEdit="1"/>
          </p:cNvSpPr>
          <p:nvPr>
            <p:ph type="sldImg"/>
          </p:nvPr>
        </p:nvSpPr>
        <p:spPr>
          <a:xfrm>
            <a:off x="1652588" y="727075"/>
            <a:ext cx="5164137" cy="2905125"/>
          </a:xfrm>
          <a:ln w="12700" cap="flat">
            <a:solidFill>
              <a:schemeClr val="tx1"/>
            </a:solidFill>
            <a:miter lim="800000"/>
            <a:headEnd/>
            <a:tailEnd/>
          </a:ln>
        </p:spPr>
      </p:sp>
    </p:spTree>
    <p:extLst>
      <p:ext uri="{BB962C8B-B14F-4D97-AF65-F5344CB8AC3E}">
        <p14:creationId xmlns:p14="http://schemas.microsoft.com/office/powerpoint/2010/main" val="1168364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33</a:t>
            </a:fld>
            <a:endParaRPr lang="en-GB"/>
          </a:p>
        </p:txBody>
      </p:sp>
    </p:spTree>
    <p:extLst>
      <p:ext uri="{BB962C8B-B14F-4D97-AF65-F5344CB8AC3E}">
        <p14:creationId xmlns:p14="http://schemas.microsoft.com/office/powerpoint/2010/main" val="1643833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9702EEF7-10B8-48BD-98D2-6BEDC41F7233}" type="slidenum">
              <a:rPr lang="en-GB" smtClean="0"/>
              <a:t>34</a:t>
            </a:fld>
            <a:endParaRPr lang="en-GB"/>
          </a:p>
        </p:txBody>
      </p:sp>
    </p:spTree>
    <p:extLst>
      <p:ext uri="{BB962C8B-B14F-4D97-AF65-F5344CB8AC3E}">
        <p14:creationId xmlns:p14="http://schemas.microsoft.com/office/powerpoint/2010/main" val="4203739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Organisations spend on IT. And subject to</a:t>
            </a:r>
            <a:r>
              <a:rPr lang="en-AU" baseline="0" dirty="0"/>
              <a:t> </a:t>
            </a:r>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35</a:t>
            </a:fld>
            <a:endParaRPr lang="en-GB"/>
          </a:p>
        </p:txBody>
      </p:sp>
    </p:spTree>
    <p:extLst>
      <p:ext uri="{BB962C8B-B14F-4D97-AF65-F5344CB8AC3E}">
        <p14:creationId xmlns:p14="http://schemas.microsoft.com/office/powerpoint/2010/main" val="185528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36</a:t>
            </a:fld>
            <a:endParaRPr lang="en-GB"/>
          </a:p>
        </p:txBody>
      </p:sp>
    </p:spTree>
    <p:extLst>
      <p:ext uri="{BB962C8B-B14F-4D97-AF65-F5344CB8AC3E}">
        <p14:creationId xmlns:p14="http://schemas.microsoft.com/office/powerpoint/2010/main" val="3486247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37</a:t>
            </a:fld>
            <a:endParaRPr lang="en-GB"/>
          </a:p>
        </p:txBody>
      </p:sp>
    </p:spTree>
    <p:extLst>
      <p:ext uri="{BB962C8B-B14F-4D97-AF65-F5344CB8AC3E}">
        <p14:creationId xmlns:p14="http://schemas.microsoft.com/office/powerpoint/2010/main" val="959013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702EEF7-10B8-48BD-98D2-6BEDC41F7233}" type="slidenum">
              <a:rPr lang="en-GB" smtClean="0"/>
              <a:t>4</a:t>
            </a:fld>
            <a:endParaRPr lang="en-GB"/>
          </a:p>
        </p:txBody>
      </p:sp>
    </p:spTree>
    <p:extLst>
      <p:ext uri="{BB962C8B-B14F-4D97-AF65-F5344CB8AC3E}">
        <p14:creationId xmlns:p14="http://schemas.microsoft.com/office/powerpoint/2010/main" val="10294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ED3992B-AE41-48A9-9373-B11FBA744FFC}" type="slidenum">
              <a:rPr lang="en-AU" smtClean="0"/>
              <a:t>5</a:t>
            </a:fld>
            <a:endParaRPr lang="en-AU"/>
          </a:p>
        </p:txBody>
      </p:sp>
    </p:spTree>
    <p:extLst>
      <p:ext uri="{BB962C8B-B14F-4D97-AF65-F5344CB8AC3E}">
        <p14:creationId xmlns:p14="http://schemas.microsoft.com/office/powerpoint/2010/main" val="375550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6</a:t>
            </a:fld>
            <a:endParaRPr lang="en-GB"/>
          </a:p>
        </p:txBody>
      </p:sp>
    </p:spTree>
    <p:extLst>
      <p:ext uri="{BB962C8B-B14F-4D97-AF65-F5344CB8AC3E}">
        <p14:creationId xmlns:p14="http://schemas.microsoft.com/office/powerpoint/2010/main" val="139555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Business Requirements Analysis</a:t>
            </a:r>
          </a:p>
        </p:txBody>
      </p:sp>
      <p:sp>
        <p:nvSpPr>
          <p:cNvPr id="31747"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r>
              <a:rPr lang="en-GB" sz="1200" b="0">
                <a:solidFill>
                  <a:schemeClr val="tx1"/>
                </a:solidFill>
                <a:latin typeface="Times New Roman" charset="0"/>
              </a:rPr>
              <a:t>© Deakin University, Dept. of Information Systems and Business Analytics</a:t>
            </a:r>
          </a:p>
        </p:txBody>
      </p:sp>
      <p:sp>
        <p:nvSpPr>
          <p:cNvPr id="31748"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96925" eaLnBrk="0" hangingPunct="0">
              <a:defRPr sz="2000" b="1">
                <a:solidFill>
                  <a:schemeClr val="accent1"/>
                </a:solidFill>
                <a:latin typeface="Arial" charset="0"/>
                <a:ea typeface="ＭＳ Ｐゴシック" charset="0"/>
              </a:defRPr>
            </a:lvl1pPr>
            <a:lvl2pPr marL="742950" indent="-285750" defTabSz="796925" eaLnBrk="0" hangingPunct="0">
              <a:defRPr sz="2000" b="1">
                <a:solidFill>
                  <a:schemeClr val="accent1"/>
                </a:solidFill>
                <a:latin typeface="Arial" charset="0"/>
                <a:ea typeface="ＭＳ Ｐゴシック" charset="0"/>
              </a:defRPr>
            </a:lvl2pPr>
            <a:lvl3pPr marL="1143000" indent="-228600" defTabSz="796925" eaLnBrk="0" hangingPunct="0">
              <a:defRPr sz="2000" b="1">
                <a:solidFill>
                  <a:schemeClr val="accent1"/>
                </a:solidFill>
                <a:latin typeface="Arial" charset="0"/>
                <a:ea typeface="ＭＳ Ｐゴシック" charset="0"/>
              </a:defRPr>
            </a:lvl3pPr>
            <a:lvl4pPr marL="1600200" indent="-228600" defTabSz="796925" eaLnBrk="0" hangingPunct="0">
              <a:defRPr sz="2000" b="1">
                <a:solidFill>
                  <a:schemeClr val="accent1"/>
                </a:solidFill>
                <a:latin typeface="Arial" charset="0"/>
                <a:ea typeface="ＭＳ Ｐゴシック" charset="0"/>
              </a:defRPr>
            </a:lvl4pPr>
            <a:lvl5pPr marL="2057400" indent="-228600" defTabSz="796925" eaLnBrk="0" hangingPunct="0">
              <a:defRPr sz="2000" b="1">
                <a:solidFill>
                  <a:schemeClr val="accent1"/>
                </a:solidFill>
                <a:latin typeface="Arial" charset="0"/>
                <a:ea typeface="ＭＳ Ｐゴシック" charset="0"/>
              </a:defRPr>
            </a:lvl5pPr>
            <a:lvl6pPr marL="25146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defTabSz="796925" eaLnBrk="0" fontAlgn="base" hangingPunct="0">
              <a:spcBef>
                <a:spcPct val="0"/>
              </a:spcBef>
              <a:spcAft>
                <a:spcPct val="0"/>
              </a:spcAft>
              <a:defRPr sz="2000" b="1">
                <a:solidFill>
                  <a:schemeClr val="accent1"/>
                </a:solidFill>
                <a:latin typeface="Arial" charset="0"/>
                <a:ea typeface="ＭＳ Ｐゴシック" charset="0"/>
              </a:defRPr>
            </a:lvl9pPr>
          </a:lstStyle>
          <a:p>
            <a:fld id="{26D2B1E7-B6C2-4145-9CE2-22FD95838564}" type="slidenum">
              <a:rPr lang="en-GB" sz="1200" b="0">
                <a:solidFill>
                  <a:schemeClr val="tx1"/>
                </a:solidFill>
                <a:latin typeface="Times New Roman" charset="0"/>
              </a:rPr>
              <a:pPr/>
              <a:t>8</a:t>
            </a:fld>
            <a:endParaRPr lang="en-GB" sz="1200" b="0">
              <a:solidFill>
                <a:schemeClr val="tx1"/>
              </a:solidFill>
              <a:latin typeface="Times New Roman" charset="0"/>
            </a:endParaRPr>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dirty="0">
              <a:latin typeface="Times New Roman" charset="0"/>
            </a:endParaRPr>
          </a:p>
        </p:txBody>
      </p:sp>
    </p:spTree>
    <p:extLst>
      <p:ext uri="{BB962C8B-B14F-4D97-AF65-F5344CB8AC3E}">
        <p14:creationId xmlns:p14="http://schemas.microsoft.com/office/powerpoint/2010/main" val="124032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702EEF7-10B8-48BD-98D2-6BEDC41F7233}" type="slidenum">
              <a:rPr lang="en-GB" smtClean="0"/>
              <a:t>9</a:t>
            </a:fld>
            <a:endParaRPr lang="en-GB"/>
          </a:p>
        </p:txBody>
      </p:sp>
    </p:spTree>
    <p:extLst>
      <p:ext uri="{BB962C8B-B14F-4D97-AF65-F5344CB8AC3E}">
        <p14:creationId xmlns:p14="http://schemas.microsoft.com/office/powerpoint/2010/main" val="365442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0DB79B4-1316-4E79-9C69-C22FC98F3E08}" type="slidenum">
              <a:rPr lang="en-AU" smtClean="0"/>
              <a:t>10</a:t>
            </a:fld>
            <a:endParaRPr lang="en-AU"/>
          </a:p>
        </p:txBody>
      </p:sp>
    </p:spTree>
    <p:extLst>
      <p:ext uri="{BB962C8B-B14F-4D97-AF65-F5344CB8AC3E}">
        <p14:creationId xmlns:p14="http://schemas.microsoft.com/office/powerpoint/2010/main" val="2323181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rgbClr val="37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52446" y="3662058"/>
            <a:ext cx="2219419" cy="2219419"/>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6" name="Date Placeholder 5"/>
          <p:cNvSpPr>
            <a:spLocks noGrp="1"/>
          </p:cNvSpPr>
          <p:nvPr>
            <p:ph type="dt" sz="half" idx="12"/>
          </p:nvPr>
        </p:nvSpPr>
        <p:spPr/>
        <p:txBody>
          <a:bodyPr/>
          <a:lstStyle/>
          <a:p>
            <a:endParaRPr lang="en-GB" dirty="0"/>
          </a:p>
        </p:txBody>
      </p:sp>
      <p:sp>
        <p:nvSpPr>
          <p:cNvPr id="8" name="Slide Number Placeholder 7"/>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66287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and Image">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7AC9EC-B695-415B-B6C5-74325AD87060}"/>
              </a:ext>
            </a:extLst>
          </p:cNvPr>
          <p:cNvSpPr/>
          <p:nvPr userDrawn="1"/>
        </p:nvSpPr>
        <p:spPr>
          <a:xfrm>
            <a:off x="0" y="0"/>
            <a:ext cx="12191999" cy="150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icture Placeholder 34">
            <a:extLst>
              <a:ext uri="{FF2B5EF4-FFF2-40B4-BE49-F238E27FC236}">
                <a16:creationId xmlns:a16="http://schemas.microsoft.com/office/drawing/2014/main" id="{3EAA3666-B8A8-41AC-9F39-8F2ACFA8A9E7}"/>
              </a:ext>
            </a:extLst>
          </p:cNvPr>
          <p:cNvSpPr>
            <a:spLocks noGrp="1"/>
          </p:cNvSpPr>
          <p:nvPr>
            <p:ph type="pic" sz="quarter" idx="13" hasCustomPrompt="1"/>
          </p:nvPr>
        </p:nvSpPr>
        <p:spPr>
          <a:xfrm>
            <a:off x="9334200" y="1"/>
            <a:ext cx="2857798" cy="4930775"/>
          </a:xfrm>
          <a:custGeom>
            <a:avLst/>
            <a:gdLst>
              <a:gd name="connsiteX0" fmla="*/ 0 w 2857798"/>
              <a:gd name="connsiteY0" fmla="*/ 0 h 4930775"/>
              <a:gd name="connsiteX1" fmla="*/ 2857798 w 2857798"/>
              <a:gd name="connsiteY1" fmla="*/ 0 h 4930775"/>
              <a:gd name="connsiteX2" fmla="*/ 2857798 w 2857798"/>
              <a:gd name="connsiteY2" fmla="*/ 4884513 h 4930775"/>
              <a:gd name="connsiteX3" fmla="*/ 2635296 w 2857798"/>
              <a:gd name="connsiteY3" fmla="*/ 4918446 h 4930775"/>
              <a:gd name="connsiteX4" fmla="*/ 2390916 w 2857798"/>
              <a:gd name="connsiteY4" fmla="*/ 4930775 h 4930775"/>
              <a:gd name="connsiteX5" fmla="*/ 0 w 2857798"/>
              <a:gd name="connsiteY5" fmla="*/ 2543350 h 4930775"/>
              <a:gd name="connsiteX6" fmla="*/ 0 w 2857798"/>
              <a:gd name="connsiteY6" fmla="*/ 149177 h 493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8" h="4930775">
                <a:moveTo>
                  <a:pt x="0" y="0"/>
                </a:moveTo>
                <a:lnTo>
                  <a:pt x="2857798" y="0"/>
                </a:lnTo>
                <a:lnTo>
                  <a:pt x="2857798" y="4884513"/>
                </a:lnTo>
                <a:lnTo>
                  <a:pt x="2635296" y="4918446"/>
                </a:lnTo>
                <a:cubicBezTo>
                  <a:pt x="2554956" y="4926599"/>
                  <a:pt x="2473429" y="4930775"/>
                  <a:pt x="2390916" y="4930775"/>
                </a:cubicBezTo>
                <a:cubicBezTo>
                  <a:pt x="1070701" y="4930775"/>
                  <a:pt x="0" y="3861638"/>
                  <a:pt x="0" y="2543350"/>
                </a:cubicBezTo>
                <a:cubicBezTo>
                  <a:pt x="0" y="2543350"/>
                  <a:pt x="0" y="2543350"/>
                  <a:pt x="0" y="149177"/>
                </a:cubicBez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1" name="Text Placeholder 7">
            <a:extLst>
              <a:ext uri="{FF2B5EF4-FFF2-40B4-BE49-F238E27FC236}">
                <a16:creationId xmlns:a16="http://schemas.microsoft.com/office/drawing/2014/main" id="{249BAF2C-024F-493D-94ED-A02A44D4AD72}"/>
              </a:ext>
            </a:extLst>
          </p:cNvPr>
          <p:cNvSpPr>
            <a:spLocks noGrp="1"/>
          </p:cNvSpPr>
          <p:nvPr>
            <p:ph type="body" sz="quarter" idx="14" hasCustomPrompt="1"/>
          </p:nvPr>
        </p:nvSpPr>
        <p:spPr>
          <a:xfrm>
            <a:off x="482600" y="1393825"/>
            <a:ext cx="8286712" cy="4351338"/>
          </a:xfrm>
        </p:spPr>
        <p:txBody>
          <a:bodyPr numCol="2" spcCol="540000"/>
          <a:lstStyle>
            <a:lvl1pPr>
              <a:defRPr/>
            </a:lvl1pPr>
          </a:lstStyle>
          <a:p>
            <a:pPr lvl="0"/>
            <a:r>
              <a:rPr lang="en-US" dirty="0"/>
              <a:t>There are five type styles in the template, available as List Levels. Press the Increase / Decrease button in the paragraph section of the home ribbon to move through the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42517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82600" y="1393825"/>
            <a:ext cx="6022975" cy="4802188"/>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3" name="Picture Placeholder 22">
            <a:extLst>
              <a:ext uri="{FF2B5EF4-FFF2-40B4-BE49-F238E27FC236}">
                <a16:creationId xmlns:a16="http://schemas.microsoft.com/office/drawing/2014/main" id="{94303B84-34AA-4CF3-8091-F68C9E08919D}"/>
              </a:ext>
            </a:extLst>
          </p:cNvPr>
          <p:cNvSpPr>
            <a:spLocks noGrp="1"/>
          </p:cNvSpPr>
          <p:nvPr>
            <p:ph type="pic" sz="quarter" idx="14" hasCustomPrompt="1"/>
          </p:nvPr>
        </p:nvSpPr>
        <p:spPr>
          <a:xfrm>
            <a:off x="4584191" y="0"/>
            <a:ext cx="7607808"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4465777 w 6873496"/>
              <a:gd name="connsiteY4" fmla="*/ 6858000 h 6858000"/>
              <a:gd name="connsiteX5" fmla="*/ 3977804 w 6873496"/>
              <a:gd name="connsiteY5" fmla="*/ 6858000 h 6858000"/>
              <a:gd name="connsiteX6" fmla="*/ 1947696 w 6873496"/>
              <a:gd name="connsiteY6"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496" h="6858000">
                <a:moveTo>
                  <a:pt x="0" y="0"/>
                </a:moveTo>
                <a:lnTo>
                  <a:pt x="6873496" y="0"/>
                </a:lnTo>
                <a:lnTo>
                  <a:pt x="6873496" y="2702626"/>
                </a:lnTo>
                <a:lnTo>
                  <a:pt x="6492648" y="3359543"/>
                </a:lnTo>
                <a:lnTo>
                  <a:pt x="4465777" y="6858000"/>
                </a:lnTo>
                <a:lnTo>
                  <a:pt x="3977804" y="6858000"/>
                </a:lnTo>
                <a:lnTo>
                  <a:pt x="1947696" y="3359543"/>
                </a:lnTo>
                <a:close/>
              </a:path>
            </a:pathLst>
          </a:custGeom>
          <a:solidFill>
            <a:schemeClr val="bg1">
              <a:lumMod val="75000"/>
            </a:schemeClr>
          </a:solidFill>
        </p:spPr>
        <p:txBody>
          <a:bodyPr wrap="square" lIns="360000" tIns="144000">
            <a:noAutofit/>
          </a:bodyPr>
          <a:lstStyle>
            <a:lvl1pPr>
              <a:defRPr sz="1400">
                <a:solidFill>
                  <a:schemeClr val="bg1"/>
                </a:solidFill>
              </a:defRPr>
            </a:lvl1pPr>
          </a:lstStyle>
          <a:p>
            <a:r>
              <a:rPr lang="en-AU" dirty="0"/>
              <a:t>Click Icon to Add Image</a:t>
            </a:r>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91796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Three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350202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0" name="Text Placeholder 7">
            <a:extLst>
              <a:ext uri="{FF2B5EF4-FFF2-40B4-BE49-F238E27FC236}">
                <a16:creationId xmlns:a16="http://schemas.microsoft.com/office/drawing/2014/main" id="{853CAFBE-951E-4246-BA1D-725A804EE618}"/>
              </a:ext>
            </a:extLst>
          </p:cNvPr>
          <p:cNvSpPr>
            <a:spLocks noGrp="1"/>
          </p:cNvSpPr>
          <p:nvPr>
            <p:ph type="body" sz="quarter" idx="15" hasCustomPrompt="1"/>
          </p:nvPr>
        </p:nvSpPr>
        <p:spPr>
          <a:xfrm>
            <a:off x="6569075" y="1866899"/>
            <a:ext cx="28797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03625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hree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50292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378714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2" name="Text Placeholder 7">
            <a:extLst>
              <a:ext uri="{FF2B5EF4-FFF2-40B4-BE49-F238E27FC236}">
                <a16:creationId xmlns:a16="http://schemas.microsoft.com/office/drawing/2014/main" id="{3AEA2733-1074-4E88-BFB1-608DFC511FB4}"/>
              </a:ext>
            </a:extLst>
          </p:cNvPr>
          <p:cNvSpPr>
            <a:spLocks noGrp="1"/>
          </p:cNvSpPr>
          <p:nvPr>
            <p:ph type="body" sz="quarter" idx="15" hasCustomPrompt="1"/>
          </p:nvPr>
        </p:nvSpPr>
        <p:spPr>
          <a:xfrm>
            <a:off x="707898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20583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Two Box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34975" y="1866899"/>
            <a:ext cx="4060825"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4820285" y="1866899"/>
            <a:ext cx="3949027" cy="4310063"/>
          </a:xfrm>
        </p:spPr>
        <p:txBody>
          <a:bodyPr/>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789784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Two Box 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p:cNvSpPr>
            <a:spLocks noGrp="1"/>
          </p:cNvSpPr>
          <p:nvPr>
            <p:ph type="body" sz="quarter" idx="13" hasCustomPrompt="1"/>
          </p:nvPr>
        </p:nvSpPr>
        <p:spPr>
          <a:xfrm>
            <a:off x="455294" y="1935480"/>
            <a:ext cx="4650105"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5476368" y="1935480"/>
            <a:ext cx="4658232"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2"/>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79038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ll-out Tex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0FCE13B1-D79A-444F-B333-38B89203CDC6}"/>
              </a:ext>
            </a:extLst>
          </p:cNvPr>
          <p:cNvSpPr>
            <a:spLocks noGrp="1"/>
          </p:cNvSpPr>
          <p:nvPr>
            <p:ph type="pic" sz="quarter" idx="13" hasCustomPrompt="1"/>
          </p:nvPr>
        </p:nvSpPr>
        <p:spPr>
          <a:xfrm>
            <a:off x="0" y="1057688"/>
            <a:ext cx="691408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20" name="Text Placeholder 19">
            <a:extLst>
              <a:ext uri="{FF2B5EF4-FFF2-40B4-BE49-F238E27FC236}">
                <a16:creationId xmlns:a16="http://schemas.microsoft.com/office/drawing/2014/main" id="{B7538734-08FE-4AEA-8C4B-1B9FD40865F2}"/>
              </a:ext>
            </a:extLst>
          </p:cNvPr>
          <p:cNvSpPr>
            <a:spLocks noGrp="1"/>
          </p:cNvSpPr>
          <p:nvPr>
            <p:ph type="body" sz="quarter" idx="14" hasCustomPrompt="1"/>
          </p:nvPr>
        </p:nvSpPr>
        <p:spPr>
          <a:xfrm>
            <a:off x="7172323" y="1096304"/>
            <a:ext cx="4744800" cy="4744800"/>
          </a:xfrm>
          <a:custGeom>
            <a:avLst/>
            <a:gdLst>
              <a:gd name="connsiteX0" fmla="*/ 2372400 w 4744800"/>
              <a:gd name="connsiteY0" fmla="*/ 0 h 4744800"/>
              <a:gd name="connsiteX1" fmla="*/ 4744800 w 4744800"/>
              <a:gd name="connsiteY1" fmla="*/ 2372400 h 4744800"/>
              <a:gd name="connsiteX2" fmla="*/ 2372400 w 4744800"/>
              <a:gd name="connsiteY2" fmla="*/ 4744800 h 4744800"/>
              <a:gd name="connsiteX3" fmla="*/ 0 w 4744800"/>
              <a:gd name="connsiteY3" fmla="*/ 2372400 h 4744800"/>
              <a:gd name="connsiteX4" fmla="*/ 2372400 w 4744800"/>
              <a:gd name="connsiteY4" fmla="*/ 0 h 47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00" h="4744800">
                <a:moveTo>
                  <a:pt x="2372400" y="0"/>
                </a:moveTo>
                <a:cubicBezTo>
                  <a:pt x="3682640" y="0"/>
                  <a:pt x="4744800" y="1062160"/>
                  <a:pt x="4744800" y="2372400"/>
                </a:cubicBezTo>
                <a:cubicBezTo>
                  <a:pt x="4744800" y="3682640"/>
                  <a:pt x="3682640" y="4744800"/>
                  <a:pt x="2372400" y="4744800"/>
                </a:cubicBezTo>
                <a:cubicBezTo>
                  <a:pt x="1062160" y="4744800"/>
                  <a:pt x="0" y="3682640"/>
                  <a:pt x="0" y="2372400"/>
                </a:cubicBezTo>
                <a:cubicBezTo>
                  <a:pt x="0" y="1062160"/>
                  <a:pt x="1062160" y="0"/>
                  <a:pt x="2372400" y="0"/>
                </a:cubicBezTo>
                <a:close/>
              </a:path>
            </a:pathLst>
          </a:custGeom>
          <a:solidFill>
            <a:schemeClr val="tx2"/>
          </a:solidFill>
        </p:spPr>
        <p:txBody>
          <a:bodyPr wrap="square" lIns="108000" tIns="144000" rIns="108000" bIns="144000" anchor="ctr">
            <a:noAutofit/>
          </a:bodyPr>
          <a:lstStyle>
            <a:lvl1pPr algn="ctr">
              <a:spcBef>
                <a:spcPts val="0"/>
              </a:spcBef>
              <a:spcAft>
                <a:spcPts val="0"/>
              </a:spcAft>
              <a:defRPr sz="3000" b="1">
                <a:solidFill>
                  <a:schemeClr val="bg1"/>
                </a:solidFill>
              </a:defRPr>
            </a:lvl1pPr>
            <a:lvl2pPr algn="ctr">
              <a:defRPr sz="2400">
                <a:solidFill>
                  <a:schemeClr val="bg1"/>
                </a:solidFill>
                <a:latin typeface="Calibri Light" panose="020F0302020204030204" pitchFamily="34" charset="0"/>
                <a:cs typeface="Calibri Light" panose="020F0302020204030204" pitchFamily="34" charset="0"/>
              </a:defRPr>
            </a:lvl2pPr>
            <a:lvl3pPr marL="0" indent="0" algn="ctr">
              <a:buNone/>
              <a:defRPr sz="2400">
                <a:solidFill>
                  <a:schemeClr val="bg1"/>
                </a:solidFill>
                <a:latin typeface="Calibri Light" panose="020F0302020204030204" pitchFamily="34" charset="0"/>
                <a:cs typeface="Calibri Light" panose="020F0302020204030204" pitchFamily="34" charset="0"/>
              </a:defRPr>
            </a:lvl3pPr>
            <a:lvl4pPr marL="0" indent="0" algn="ctr">
              <a:buNone/>
              <a:defRPr sz="2400">
                <a:solidFill>
                  <a:schemeClr val="bg1"/>
                </a:solidFill>
                <a:latin typeface="Calibri Light" panose="020F0302020204030204" pitchFamily="34" charset="0"/>
                <a:cs typeface="Calibri Light" panose="020F0302020204030204" pitchFamily="34" charset="0"/>
              </a:defRPr>
            </a:lvl4pPr>
            <a:lvl5pPr marL="0" algn="ctr">
              <a:defRPr sz="2400">
                <a:solidFill>
                  <a:schemeClr val="bg1"/>
                </a:solidFill>
                <a:latin typeface="Calibri Light" panose="020F0302020204030204" pitchFamily="34" charset="0"/>
                <a:cs typeface="Calibri Light" panose="020F0302020204030204" pitchFamily="34" charset="0"/>
              </a:defRPr>
            </a:lvl5pPr>
            <a:lvl6pPr algn="ctr">
              <a:defRPr sz="2400">
                <a:solidFill>
                  <a:schemeClr val="bg1"/>
                </a:solidFill>
                <a:latin typeface="Calibri Light" panose="020F0302020204030204" pitchFamily="34" charset="0"/>
                <a:cs typeface="Calibri Light" panose="020F0302020204030204" pitchFamily="34" charset="0"/>
              </a:defRPr>
            </a:lvl6pPr>
            <a:lvl7pPr algn="ctr">
              <a:defRPr sz="2400">
                <a:solidFill>
                  <a:schemeClr val="bg1"/>
                </a:solidFill>
                <a:latin typeface="Calibri Light" panose="020F0302020204030204" pitchFamily="34" charset="0"/>
                <a:cs typeface="Calibri Light" panose="020F0302020204030204" pitchFamily="34" charset="0"/>
              </a:defRPr>
            </a:lvl7pPr>
            <a:lvl8pPr algn="ctr">
              <a:defRPr sz="2400">
                <a:solidFill>
                  <a:schemeClr val="bg1"/>
                </a:solidFill>
                <a:latin typeface="Calibri Light" panose="020F0302020204030204" pitchFamily="34" charset="0"/>
                <a:cs typeface="Calibri Light" panose="020F0302020204030204" pitchFamily="34" charset="0"/>
              </a:defRPr>
            </a:lvl8pPr>
            <a:lvl9pPr algn="ctr">
              <a:defRPr sz="2400">
                <a:solidFill>
                  <a:schemeClr val="bg1"/>
                </a:solidFill>
                <a:latin typeface="Calibri Light" panose="020F0302020204030204" pitchFamily="34" charset="0"/>
                <a:cs typeface="Calibri Light" panose="020F0302020204030204" pitchFamily="34" charset="0"/>
              </a:defRPr>
            </a:lvl9pPr>
          </a:lstStyle>
          <a:p>
            <a:pPr lvl="0"/>
            <a:r>
              <a:rPr lang="en-US" dirty="0"/>
              <a:t>Pull-out copy</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Tree>
    <p:extLst>
      <p:ext uri="{BB962C8B-B14F-4D97-AF65-F5344CB8AC3E}">
        <p14:creationId xmlns:p14="http://schemas.microsoft.com/office/powerpoint/2010/main" val="2239521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8" name="Text Placeholder 17">
            <a:extLst>
              <a:ext uri="{FF2B5EF4-FFF2-40B4-BE49-F238E27FC236}">
                <a16:creationId xmlns:a16="http://schemas.microsoft.com/office/drawing/2014/main" id="{A16D5FAB-27FB-4A02-AF32-8E7F184C40EC}"/>
              </a:ext>
            </a:extLst>
          </p:cNvPr>
          <p:cNvSpPr>
            <a:spLocks noGrp="1"/>
          </p:cNvSpPr>
          <p:nvPr>
            <p:ph type="body" sz="quarter" idx="14" hasCustomPrompt="1"/>
          </p:nvPr>
        </p:nvSpPr>
        <p:spPr>
          <a:xfrm>
            <a:off x="6989777" y="1260602"/>
            <a:ext cx="5202223" cy="3996000"/>
          </a:xfrm>
          <a:custGeom>
            <a:avLst/>
            <a:gdLst>
              <a:gd name="connsiteX0" fmla="*/ 2001099 w 5202223"/>
              <a:gd name="connsiteY0" fmla="*/ 0 h 3996000"/>
              <a:gd name="connsiteX1" fmla="*/ 5202223 w 5202223"/>
              <a:gd name="connsiteY1" fmla="*/ 0 h 3996000"/>
              <a:gd name="connsiteX2" fmla="*/ 5202223 w 5202223"/>
              <a:gd name="connsiteY2" fmla="*/ 3996000 h 3996000"/>
              <a:gd name="connsiteX3" fmla="*/ 2001099 w 5202223"/>
              <a:gd name="connsiteY3" fmla="*/ 3996000 h 3996000"/>
              <a:gd name="connsiteX4" fmla="*/ 0 w 5202223"/>
              <a:gd name="connsiteY4" fmla="*/ 1996418 h 3996000"/>
              <a:gd name="connsiteX5" fmla="*/ 2001099 w 5202223"/>
              <a:gd name="connsiteY5" fmla="*/ 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2223" h="3996000">
                <a:moveTo>
                  <a:pt x="2001099" y="0"/>
                </a:moveTo>
                <a:cubicBezTo>
                  <a:pt x="2001099" y="0"/>
                  <a:pt x="2001099" y="0"/>
                  <a:pt x="5202223" y="0"/>
                </a:cubicBezTo>
                <a:lnTo>
                  <a:pt x="5202223" y="3996000"/>
                </a:lnTo>
                <a:cubicBezTo>
                  <a:pt x="5202223" y="3996000"/>
                  <a:pt x="5202223" y="3996000"/>
                  <a:pt x="2001099" y="3996000"/>
                </a:cubicBezTo>
                <a:cubicBezTo>
                  <a:pt x="896062" y="3996000"/>
                  <a:pt x="0" y="3100618"/>
                  <a:pt x="0" y="1996418"/>
                </a:cubicBezTo>
                <a:cubicBezTo>
                  <a:pt x="0" y="892219"/>
                  <a:pt x="896062" y="0"/>
                  <a:pt x="2001099" y="0"/>
                </a:cubicBezTo>
                <a:close/>
              </a:path>
            </a:pathLst>
          </a:custGeom>
          <a:solidFill>
            <a:schemeClr val="tx2"/>
          </a:solidFill>
        </p:spPr>
        <p:txBody>
          <a:bodyPr wrap="square" lIns="1224000" tIns="108000" rIns="144000" bIns="108000" anchor="ctr">
            <a:noAutofit/>
          </a:bodyPr>
          <a:lstStyle>
            <a:lvl1pPr marL="90000" indent="-90000">
              <a:lnSpc>
                <a:spcPct val="100000"/>
              </a:lnSpc>
              <a:spcBef>
                <a:spcPts val="0"/>
              </a:spcBef>
              <a:spcAft>
                <a:spcPts val="0"/>
              </a:spcAft>
              <a:buFont typeface="Calibri" panose="020F0502020204030204" pitchFamily="34" charset="0"/>
              <a:buChar char="‘"/>
              <a:defRPr sz="2800">
                <a:solidFill>
                  <a:schemeClr val="bg1"/>
                </a:solidFill>
                <a:latin typeface="Calibri Light" panose="020F0302020204030204" pitchFamily="34" charset="0"/>
                <a:cs typeface="Calibri Light" panose="020F0302020204030204" pitchFamily="34" charset="0"/>
              </a:defRPr>
            </a:lvl1pPr>
            <a:lvl2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2pPr>
            <a:lvl3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3pPr>
            <a:lvl4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4pPr>
            <a:lvl5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5pPr>
            <a:lvl6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6pPr>
            <a:lvl7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7pPr>
            <a:lvl8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8pPr>
            <a:lvl9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9pPr>
          </a:lstStyle>
          <a:p>
            <a:pPr lvl="0"/>
            <a:r>
              <a:rPr lang="en-US" dirty="0"/>
              <a:t>Pull-out quote</a:t>
            </a:r>
          </a:p>
          <a:p>
            <a:pPr lvl="0"/>
            <a:r>
              <a:rPr lang="en-US" dirty="0"/>
              <a:t>Edit Master text styles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30405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12" name="Text Placeholder 11">
            <a:extLst>
              <a:ext uri="{FF2B5EF4-FFF2-40B4-BE49-F238E27FC236}">
                <a16:creationId xmlns:a16="http://schemas.microsoft.com/office/drawing/2014/main" id="{5E8209D8-622A-4868-9E3A-BA1344D6CF06}"/>
              </a:ext>
            </a:extLst>
          </p:cNvPr>
          <p:cNvSpPr>
            <a:spLocks noGrp="1"/>
          </p:cNvSpPr>
          <p:nvPr>
            <p:ph type="body" sz="quarter" idx="14" hasCustomPrompt="1"/>
          </p:nvPr>
        </p:nvSpPr>
        <p:spPr>
          <a:xfrm>
            <a:off x="4736603" y="0"/>
            <a:ext cx="74553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6438448 w 6873496"/>
              <a:gd name="connsiteY4" fmla="*/ 3453094 h 6858000"/>
              <a:gd name="connsiteX5" fmla="*/ 6438448 w 6873496"/>
              <a:gd name="connsiteY5" fmla="*/ 3491915 h 6858000"/>
              <a:gd name="connsiteX6" fmla="*/ 6415957 w 6873496"/>
              <a:gd name="connsiteY6" fmla="*/ 3491915 h 6858000"/>
              <a:gd name="connsiteX7" fmla="*/ 4465777 w 6873496"/>
              <a:gd name="connsiteY7" fmla="*/ 6858000 h 6858000"/>
              <a:gd name="connsiteX8" fmla="*/ 3977804 w 6873496"/>
              <a:gd name="connsiteY8" fmla="*/ 6858000 h 6858000"/>
              <a:gd name="connsiteX9" fmla="*/ 1947696 w 6873496"/>
              <a:gd name="connsiteY9"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3496" h="6858000">
                <a:moveTo>
                  <a:pt x="0" y="0"/>
                </a:moveTo>
                <a:lnTo>
                  <a:pt x="6873496" y="0"/>
                </a:lnTo>
                <a:lnTo>
                  <a:pt x="6873496" y="2702626"/>
                </a:lnTo>
                <a:lnTo>
                  <a:pt x="6492648" y="3359543"/>
                </a:lnTo>
                <a:lnTo>
                  <a:pt x="6438448" y="3453094"/>
                </a:lnTo>
                <a:lnTo>
                  <a:pt x="6438448" y="3491915"/>
                </a:lnTo>
                <a:lnTo>
                  <a:pt x="6415957" y="3491915"/>
                </a:lnTo>
                <a:lnTo>
                  <a:pt x="4465777" y="6858000"/>
                </a:lnTo>
                <a:lnTo>
                  <a:pt x="3977804" y="6858000"/>
                </a:lnTo>
                <a:lnTo>
                  <a:pt x="1947696" y="3359543"/>
                </a:lnTo>
                <a:close/>
              </a:path>
            </a:pathLst>
          </a:custGeom>
          <a:solidFill>
            <a:schemeClr val="tx2"/>
          </a:solidFill>
        </p:spPr>
        <p:txBody>
          <a:bodyPr wrap="square" lIns="2412000" tIns="108000" rIns="1080000" bIns="828000" anchor="ctr">
            <a:noAutofit/>
          </a:bodyPr>
          <a:lstStyle>
            <a:lvl1pPr marL="90000" indent="-90000">
              <a:lnSpc>
                <a:spcPct val="100000"/>
              </a:lnSpc>
              <a:spcBef>
                <a:spcPts val="0"/>
              </a:spcBef>
              <a:spcAft>
                <a:spcPts val="0"/>
              </a:spcAft>
              <a:buFont typeface="Calibri" panose="020F0502020204030204" pitchFamily="34" charset="0"/>
              <a:buChar char="‘"/>
              <a:defRPr sz="2400">
                <a:solidFill>
                  <a:schemeClr val="bg1"/>
                </a:solidFill>
              </a:defRPr>
            </a:lvl1pPr>
            <a:lvl2pPr marL="90000">
              <a:spcBef>
                <a:spcPts val="0"/>
              </a:spcBef>
              <a:defRPr sz="2400">
                <a:solidFill>
                  <a:schemeClr val="bg1"/>
                </a:solidFill>
              </a:defRPr>
            </a:lvl2pPr>
            <a:lvl3pPr marL="90000" indent="0">
              <a:spcBef>
                <a:spcPts val="0"/>
              </a:spcBef>
              <a:buNone/>
              <a:defRPr sz="2400">
                <a:solidFill>
                  <a:schemeClr val="bg1"/>
                </a:solidFill>
              </a:defRPr>
            </a:lvl3pPr>
            <a:lvl4pPr marL="90000" indent="0">
              <a:spcBef>
                <a:spcPts val="0"/>
              </a:spcBef>
              <a:buNone/>
              <a:defRPr sz="2400">
                <a:solidFill>
                  <a:schemeClr val="bg1"/>
                </a:solidFill>
              </a:defRPr>
            </a:lvl4pPr>
            <a:lvl5pPr marL="90000">
              <a:spcBef>
                <a:spcPts val="0"/>
              </a:spcBef>
              <a:defRPr sz="2400">
                <a:solidFill>
                  <a:schemeClr val="bg1"/>
                </a:solidFill>
              </a:defRPr>
            </a:lvl5pPr>
            <a:lvl6pPr marL="90000">
              <a:spcBef>
                <a:spcPts val="0"/>
              </a:spcBef>
              <a:defRPr sz="2400">
                <a:solidFill>
                  <a:schemeClr val="bg1"/>
                </a:solidFill>
              </a:defRPr>
            </a:lvl6pPr>
            <a:lvl7pPr marL="90000">
              <a:spcBef>
                <a:spcPts val="0"/>
              </a:spcBef>
              <a:defRPr sz="2400">
                <a:solidFill>
                  <a:schemeClr val="bg1"/>
                </a:solidFill>
              </a:defRPr>
            </a:lvl7pPr>
            <a:lvl8pPr marL="90000">
              <a:spcBef>
                <a:spcPts val="0"/>
              </a:spcBef>
              <a:defRPr sz="2400">
                <a:solidFill>
                  <a:schemeClr val="bg1"/>
                </a:solidFill>
              </a:defRPr>
            </a:lvl8pPr>
            <a:lvl9pPr marL="90000">
              <a:spcBef>
                <a:spcPts val="0"/>
              </a:spcBef>
              <a:defRPr sz="2400">
                <a:solidFill>
                  <a:schemeClr val="bg1"/>
                </a:solidFill>
              </a:defRPr>
            </a:lvl9pPr>
          </a:lstStyle>
          <a:p>
            <a:pPr lvl="0"/>
            <a:r>
              <a:rPr lang="en-US" dirty="0"/>
              <a:t>Pull-out quote</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3" name="Date Placeholder 2"/>
          <p:cNvSpPr>
            <a:spLocks noGrp="1"/>
          </p:cNvSpPr>
          <p:nvPr>
            <p:ph type="dt" sz="half" idx="15"/>
          </p:nvPr>
        </p:nvSpPr>
        <p:spPr/>
        <p:txBody>
          <a:bodyPr/>
          <a:lstStyle/>
          <a:p>
            <a:endParaRPr lang="en-GB" dirty="0"/>
          </a:p>
        </p:txBody>
      </p:sp>
      <p:sp>
        <p:nvSpPr>
          <p:cNvPr id="5" name="Slide Number Placeholder 4"/>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813459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Table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able Placeholder 3">
            <a:extLst>
              <a:ext uri="{FF2B5EF4-FFF2-40B4-BE49-F238E27FC236}">
                <a16:creationId xmlns:a16="http://schemas.microsoft.com/office/drawing/2014/main" id="{D9448B89-E1A9-48D1-ACE5-F2C703E0A813}"/>
              </a:ext>
            </a:extLst>
          </p:cNvPr>
          <p:cNvSpPr>
            <a:spLocks noGrp="1"/>
          </p:cNvSpPr>
          <p:nvPr>
            <p:ph type="tbl" sz="quarter" idx="13"/>
          </p:nvPr>
        </p:nvSpPr>
        <p:spPr>
          <a:xfrm>
            <a:off x="600075" y="1878013"/>
            <a:ext cx="10083800" cy="3568700"/>
          </a:xfrm>
        </p:spPr>
        <p:txBody>
          <a:bodyPr/>
          <a:lstStyle>
            <a:lvl1pPr>
              <a:defRPr sz="1400">
                <a:solidFill>
                  <a:schemeClr val="tx1"/>
                </a:solidFill>
              </a:defRPr>
            </a:lvl1pPr>
          </a:lstStyle>
          <a:p>
            <a:r>
              <a:rPr lang="en-US"/>
              <a:t>Click icon to add table</a:t>
            </a:r>
            <a:endParaRPr lang="en-GB" dirty="0"/>
          </a:p>
        </p:txBody>
      </p:sp>
      <p:sp>
        <p:nvSpPr>
          <p:cNvPr id="3" name="Date Placeholder 2"/>
          <p:cNvSpPr>
            <a:spLocks noGrp="1"/>
          </p:cNvSpPr>
          <p:nvPr>
            <p:ph type="dt" sz="half" idx="14"/>
          </p:nvPr>
        </p:nvSpPr>
        <p:spPr/>
        <p:txBody>
          <a:bodyPr/>
          <a:lstStyle/>
          <a:p>
            <a:endParaRPr lang="en-GB" dirty="0"/>
          </a:p>
        </p:txBody>
      </p:sp>
      <p:sp>
        <p:nvSpPr>
          <p:cNvPr id="6" name="Slide Number Placeholder 5"/>
          <p:cNvSpPr>
            <a:spLocks noGrp="1"/>
          </p:cNvSpPr>
          <p:nvPr>
            <p:ph type="sldNum" sz="quarter" idx="15"/>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9021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rgbClr val="37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bg1"/>
                </a:solidFill>
              </a:defRPr>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a:t>Deakin University CRICOS Provider Code: 00113B</a:t>
            </a: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790" y="3720397"/>
            <a:ext cx="2165745" cy="2165745"/>
          </a:xfrm>
          <a:prstGeom prst="rect">
            <a:avLst/>
          </a:prstGeom>
        </p:spPr>
      </p:pic>
      <p:pic>
        <p:nvPicPr>
          <p:cNvPr id="16" name="Picture 1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2"/>
          </p:nvPr>
        </p:nvSpPr>
        <p:spPr/>
        <p:txBody>
          <a:bodyPr/>
          <a:lstStyle/>
          <a:p>
            <a:endParaRPr lang="en-GB" dirty="0"/>
          </a:p>
        </p:txBody>
      </p:sp>
      <p:sp>
        <p:nvSpPr>
          <p:cNvPr id="6" name="Slide Number Placeholder 5"/>
          <p:cNvSpPr>
            <a:spLocks noGrp="1"/>
          </p:cNvSpPr>
          <p:nvPr>
            <p:ph type="sldNum" sz="quarter" idx="13"/>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60836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One Chart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Chart Placeholder 5">
            <a:extLst>
              <a:ext uri="{FF2B5EF4-FFF2-40B4-BE49-F238E27FC236}">
                <a16:creationId xmlns:a16="http://schemas.microsoft.com/office/drawing/2014/main" id="{C30153EA-3427-4574-AE3C-5EC559671C53}"/>
              </a:ext>
            </a:extLst>
          </p:cNvPr>
          <p:cNvSpPr>
            <a:spLocks noGrp="1"/>
          </p:cNvSpPr>
          <p:nvPr>
            <p:ph type="chart" sz="quarter" idx="14"/>
          </p:nvPr>
        </p:nvSpPr>
        <p:spPr>
          <a:xfrm>
            <a:off x="600074" y="1230122"/>
            <a:ext cx="1008380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49723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Two Charts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hart Placeholder 5">
            <a:extLst>
              <a:ext uri="{FF2B5EF4-FFF2-40B4-BE49-F238E27FC236}">
                <a16:creationId xmlns:a16="http://schemas.microsoft.com/office/drawing/2014/main" id="{23A387DA-AE79-4488-A710-E2CB8440BAE5}"/>
              </a:ext>
            </a:extLst>
          </p:cNvPr>
          <p:cNvSpPr>
            <a:spLocks noGrp="1"/>
          </p:cNvSpPr>
          <p:nvPr>
            <p:ph type="chart" sz="quarter" idx="14"/>
          </p:nvPr>
        </p:nvSpPr>
        <p:spPr>
          <a:xfrm>
            <a:off x="600074" y="1230122"/>
            <a:ext cx="4650351" cy="4197542"/>
          </a:xfrm>
        </p:spPr>
        <p:txBody>
          <a:bodyPr/>
          <a:lstStyle>
            <a:lvl1pPr>
              <a:defRPr sz="1400">
                <a:solidFill>
                  <a:schemeClr val="tx1"/>
                </a:solidFill>
              </a:defRPr>
            </a:lvl1pPr>
          </a:lstStyle>
          <a:p>
            <a:r>
              <a:rPr lang="en-US"/>
              <a:t>Click icon to add chart</a:t>
            </a:r>
            <a:endParaRPr lang="en-GB"/>
          </a:p>
        </p:txBody>
      </p:sp>
      <p:sp>
        <p:nvSpPr>
          <p:cNvPr id="8" name="Chart Placeholder 5">
            <a:extLst>
              <a:ext uri="{FF2B5EF4-FFF2-40B4-BE49-F238E27FC236}">
                <a16:creationId xmlns:a16="http://schemas.microsoft.com/office/drawing/2014/main" id="{E458C3C2-CF33-4CB9-8804-AE329310D4BD}"/>
              </a:ext>
            </a:extLst>
          </p:cNvPr>
          <p:cNvSpPr>
            <a:spLocks noGrp="1"/>
          </p:cNvSpPr>
          <p:nvPr>
            <p:ph type="chart" sz="quarter" idx="15"/>
          </p:nvPr>
        </p:nvSpPr>
        <p:spPr>
          <a:xfrm>
            <a:off x="6053496" y="1230122"/>
            <a:ext cx="4650351" cy="4197542"/>
          </a:xfrm>
        </p:spPr>
        <p:txBody>
          <a:bodyPr/>
          <a:lstStyle>
            <a:lvl1pPr>
              <a:defRPr sz="1400">
                <a:solidFill>
                  <a:schemeClr val="tx1"/>
                </a:solidFill>
              </a:defRPr>
            </a:lvl1pPr>
          </a:lstStyle>
          <a:p>
            <a:r>
              <a:rPr lang="en-US"/>
              <a:t>Click icon to add chart</a:t>
            </a:r>
            <a:endParaRPr lang="en-GB"/>
          </a:p>
        </p:txBody>
      </p:sp>
      <p:sp>
        <p:nvSpPr>
          <p:cNvPr id="3" name="Date Placeholder 2"/>
          <p:cNvSpPr>
            <a:spLocks noGrp="1"/>
          </p:cNvSpPr>
          <p:nvPr>
            <p:ph type="dt" sz="half" idx="16"/>
          </p:nvPr>
        </p:nvSpPr>
        <p:spPr/>
        <p:txBody>
          <a:bodyPr/>
          <a:lstStyle/>
          <a:p>
            <a:endParaRPr lang="en-GB" dirty="0"/>
          </a:p>
        </p:txBody>
      </p:sp>
      <p:sp>
        <p:nvSpPr>
          <p:cNvPr id="4" name="Slide Number Placeholder 3"/>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75645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SmartArt</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SmartArt Placeholder 3">
            <a:extLst>
              <a:ext uri="{FF2B5EF4-FFF2-40B4-BE49-F238E27FC236}">
                <a16:creationId xmlns:a16="http://schemas.microsoft.com/office/drawing/2014/main" id="{33CEEB8A-45DE-442C-B018-839DF31F2C9D}"/>
              </a:ext>
            </a:extLst>
          </p:cNvPr>
          <p:cNvSpPr>
            <a:spLocks noGrp="1"/>
          </p:cNvSpPr>
          <p:nvPr>
            <p:ph type="dgm" sz="quarter" idx="15"/>
          </p:nvPr>
        </p:nvSpPr>
        <p:spPr>
          <a:xfrm>
            <a:off x="600075" y="1230313"/>
            <a:ext cx="10083800" cy="4197351"/>
          </a:xfrm>
        </p:spPr>
        <p:txBody>
          <a:bodyPr lIns="144000" tIns="108000"/>
          <a:lstStyle>
            <a:lvl1pPr>
              <a:defRPr sz="1400">
                <a:solidFill>
                  <a:schemeClr val="tx1"/>
                </a:solidFill>
              </a:defRPr>
            </a:lvl1pPr>
          </a:lstStyle>
          <a:p>
            <a:r>
              <a:rPr lang="en-US"/>
              <a:t>Click icon to add SmartArt graphic</a:t>
            </a:r>
            <a:endParaRPr lang="en-GB" dirty="0"/>
          </a:p>
        </p:txBody>
      </p:sp>
      <p:sp>
        <p:nvSpPr>
          <p:cNvPr id="3" name="Date Placeholder 2"/>
          <p:cNvSpPr>
            <a:spLocks noGrp="1"/>
          </p:cNvSpPr>
          <p:nvPr>
            <p:ph type="dt" sz="half" idx="16"/>
          </p:nvPr>
        </p:nvSpPr>
        <p:spPr/>
        <p:txBody>
          <a:bodyPr/>
          <a:lstStyle/>
          <a:p>
            <a:endParaRPr lang="en-GB" dirty="0"/>
          </a:p>
        </p:txBody>
      </p:sp>
      <p:sp>
        <p:nvSpPr>
          <p:cNvPr id="6" name="Slide Number Placeholder 5"/>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371768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Graphic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Custom Graphics</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ext Placeholder 3">
            <a:extLst>
              <a:ext uri="{FF2B5EF4-FFF2-40B4-BE49-F238E27FC236}">
                <a16:creationId xmlns:a16="http://schemas.microsoft.com/office/drawing/2014/main" id="{DD279792-438F-4540-B064-59FF4CB006E5}"/>
              </a:ext>
            </a:extLst>
          </p:cNvPr>
          <p:cNvSpPr>
            <a:spLocks noGrp="1"/>
          </p:cNvSpPr>
          <p:nvPr>
            <p:ph type="body" sz="quarter" idx="12" hasCustomPrompt="1"/>
          </p:nvPr>
        </p:nvSpPr>
        <p:spPr>
          <a:xfrm>
            <a:off x="591527" y="1406942"/>
            <a:ext cx="3960000" cy="792000"/>
          </a:xfrm>
          <a:solidFill>
            <a:schemeClr val="tx1"/>
          </a:solidFill>
        </p:spPr>
        <p:txBody>
          <a:bodyPr lIns="144000" tIns="144000" rIns="144000" bIns="144000"/>
          <a:lstStyle>
            <a:lvl1pPr>
              <a:spcBef>
                <a:spcPts val="0"/>
              </a:spcBef>
              <a:spcAft>
                <a:spcPts val="0"/>
              </a:spcAft>
              <a:defRPr sz="1800" b="1">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3">
            <a:extLst>
              <a:ext uri="{FF2B5EF4-FFF2-40B4-BE49-F238E27FC236}">
                <a16:creationId xmlns:a16="http://schemas.microsoft.com/office/drawing/2014/main" id="{60303E1E-61F6-443C-A0F7-1058BB4E43B1}"/>
              </a:ext>
            </a:extLst>
          </p:cNvPr>
          <p:cNvSpPr>
            <a:spLocks noGrp="1"/>
          </p:cNvSpPr>
          <p:nvPr>
            <p:ph type="body" sz="quarter" idx="13" hasCustomPrompt="1"/>
          </p:nvPr>
        </p:nvSpPr>
        <p:spPr>
          <a:xfrm>
            <a:off x="591527" y="2313853"/>
            <a:ext cx="3960000" cy="792000"/>
          </a:xfrm>
          <a:solidFill>
            <a:schemeClr val="tx2"/>
          </a:solid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3">
            <a:extLst>
              <a:ext uri="{FF2B5EF4-FFF2-40B4-BE49-F238E27FC236}">
                <a16:creationId xmlns:a16="http://schemas.microsoft.com/office/drawing/2014/main" id="{E2A84125-9005-4533-BECC-81A7366A665C}"/>
              </a:ext>
            </a:extLst>
          </p:cNvPr>
          <p:cNvSpPr>
            <a:spLocks noGrp="1"/>
          </p:cNvSpPr>
          <p:nvPr>
            <p:ph type="body" sz="quarter" idx="14" hasCustomPrompt="1"/>
          </p:nvPr>
        </p:nvSpPr>
        <p:spPr>
          <a:xfrm>
            <a:off x="591527" y="3220764"/>
            <a:ext cx="3960000" cy="792000"/>
          </a:xfrm>
          <a:solidFill>
            <a:schemeClr val="bg1"/>
          </a:solidFill>
          <a:ln w="25400">
            <a:solidFill>
              <a:schemeClr val="accent1"/>
            </a:solidFill>
          </a:ln>
        </p:spPr>
        <p:txBody>
          <a:bodyPr lIns="144000" tIns="144000" rIns="144000" bIns="144000" anchor="ctr" anchorCtr="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3">
            <a:extLst>
              <a:ext uri="{FF2B5EF4-FFF2-40B4-BE49-F238E27FC236}">
                <a16:creationId xmlns:a16="http://schemas.microsoft.com/office/drawing/2014/main" id="{26813962-FD3C-4FB9-B491-C767A671C6A8}"/>
              </a:ext>
            </a:extLst>
          </p:cNvPr>
          <p:cNvSpPr>
            <a:spLocks noGrp="1"/>
          </p:cNvSpPr>
          <p:nvPr>
            <p:ph type="body" sz="quarter" idx="15" hasCustomPrompt="1"/>
          </p:nvPr>
        </p:nvSpPr>
        <p:spPr>
          <a:xfrm>
            <a:off x="591527" y="4127675"/>
            <a:ext cx="3960000" cy="792000"/>
          </a:xfrm>
          <a:solidFill>
            <a:schemeClr val="bg1"/>
          </a:solidFill>
          <a:ln w="25400">
            <a:noFill/>
          </a:ln>
        </p:spPr>
        <p:txBody>
          <a:bodyPr lIns="144000" tIns="144000" rIns="144000" bIns="14400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3">
            <a:extLst>
              <a:ext uri="{FF2B5EF4-FFF2-40B4-BE49-F238E27FC236}">
                <a16:creationId xmlns:a16="http://schemas.microsoft.com/office/drawing/2014/main" id="{4D7DFDB3-DCB5-4B48-9EEA-A4734FB47415}"/>
              </a:ext>
            </a:extLst>
          </p:cNvPr>
          <p:cNvSpPr>
            <a:spLocks noGrp="1"/>
          </p:cNvSpPr>
          <p:nvPr>
            <p:ph type="body" sz="quarter" idx="16" hasCustomPrompt="1"/>
          </p:nvPr>
        </p:nvSpPr>
        <p:spPr>
          <a:xfrm>
            <a:off x="591527" y="5034586"/>
            <a:ext cx="3960000" cy="792000"/>
          </a:xfrm>
          <a:no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7"/>
          </p:nvPr>
        </p:nvSpPr>
        <p:spPr/>
        <p:txBody>
          <a:bodyPr/>
          <a:lstStyle/>
          <a:p>
            <a:endParaRPr lang="en-GB" dirty="0"/>
          </a:p>
        </p:txBody>
      </p:sp>
      <p:sp>
        <p:nvSpPr>
          <p:cNvPr id="6" name="Slide Number Placeholder 5"/>
          <p:cNvSpPr>
            <a:spLocks noGrp="1"/>
          </p:cNvSpPr>
          <p:nvPr>
            <p:ph type="sldNum" sz="quarter" idx="18"/>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606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Text Placeholder 7">
            <a:extLst>
              <a:ext uri="{FF2B5EF4-FFF2-40B4-BE49-F238E27FC236}">
                <a16:creationId xmlns:a16="http://schemas.microsoft.com/office/drawing/2014/main" id="{F085DE56-C228-4F1A-AD46-9A998DCBDF74}"/>
              </a:ext>
            </a:extLst>
          </p:cNvPr>
          <p:cNvSpPr>
            <a:spLocks noGrp="1"/>
          </p:cNvSpPr>
          <p:nvPr>
            <p:ph type="body" sz="quarter" idx="12"/>
          </p:nvPr>
        </p:nvSpPr>
        <p:spPr>
          <a:xfrm>
            <a:off x="2337968" y="1594348"/>
            <a:ext cx="3379544" cy="1485472"/>
          </a:xfrm>
          <a:prstGeom prst="wedgeRoundRectCallout">
            <a:avLst>
              <a:gd name="adj1" fmla="val 40118"/>
              <a:gd name="adj2" fmla="val 73896"/>
              <a:gd name="adj3" fmla="val 16667"/>
            </a:avLst>
          </a:prstGeom>
          <a:solidFill>
            <a:schemeClr val="accent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8">
            <a:extLst>
              <a:ext uri="{FF2B5EF4-FFF2-40B4-BE49-F238E27FC236}">
                <a16:creationId xmlns:a16="http://schemas.microsoft.com/office/drawing/2014/main" id="{2A30D1EE-4D1E-499A-A8ED-95AEBD77D534}"/>
              </a:ext>
            </a:extLst>
          </p:cNvPr>
          <p:cNvSpPr>
            <a:spLocks noGrp="1"/>
          </p:cNvSpPr>
          <p:nvPr>
            <p:ph type="title" hasCustomPrompt="1"/>
          </p:nvPr>
        </p:nvSpPr>
        <p:spPr/>
        <p:txBody>
          <a:bodyPr/>
          <a:lstStyle>
            <a:lvl1pPr>
              <a:defRPr/>
            </a:lvl1pPr>
          </a:lstStyle>
          <a:p>
            <a:r>
              <a:rPr lang="en-US" dirty="0"/>
              <a:t>Speech Bubbles</a:t>
            </a:r>
            <a:endParaRPr lang="en-GB" dirty="0"/>
          </a:p>
        </p:txBody>
      </p:sp>
      <p:sp>
        <p:nvSpPr>
          <p:cNvPr id="10" name="Text Placeholder 7">
            <a:extLst>
              <a:ext uri="{FF2B5EF4-FFF2-40B4-BE49-F238E27FC236}">
                <a16:creationId xmlns:a16="http://schemas.microsoft.com/office/drawing/2014/main" id="{72FD5BAD-4E1C-4BA1-A864-AD6B442766B7}"/>
              </a:ext>
            </a:extLst>
          </p:cNvPr>
          <p:cNvSpPr>
            <a:spLocks noGrp="1"/>
          </p:cNvSpPr>
          <p:nvPr>
            <p:ph type="body" sz="quarter" idx="13"/>
          </p:nvPr>
        </p:nvSpPr>
        <p:spPr>
          <a:xfrm>
            <a:off x="6256825" y="1271116"/>
            <a:ext cx="3379544" cy="2131936"/>
          </a:xfrm>
          <a:prstGeom prst="wedgeRoundRectCallout">
            <a:avLst>
              <a:gd name="adj1" fmla="val 3699"/>
              <a:gd name="adj2" fmla="val 63310"/>
              <a:gd name="adj3" fmla="val 16667"/>
            </a:avLst>
          </a:prstGeom>
          <a:solidFill>
            <a:schemeClr val="tx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7">
            <a:extLst>
              <a:ext uri="{FF2B5EF4-FFF2-40B4-BE49-F238E27FC236}">
                <a16:creationId xmlns:a16="http://schemas.microsoft.com/office/drawing/2014/main" id="{A0A35F0C-1A2A-4382-9CE0-662C7D94B027}"/>
              </a:ext>
            </a:extLst>
          </p:cNvPr>
          <p:cNvSpPr>
            <a:spLocks noGrp="1"/>
          </p:cNvSpPr>
          <p:nvPr>
            <p:ph type="body" sz="quarter" idx="14"/>
          </p:nvPr>
        </p:nvSpPr>
        <p:spPr>
          <a:xfrm>
            <a:off x="6256825" y="4076290"/>
            <a:ext cx="3379544" cy="1575908"/>
          </a:xfrm>
          <a:prstGeom prst="wedgeRoundRectCallout">
            <a:avLst>
              <a:gd name="adj1" fmla="val 37888"/>
              <a:gd name="adj2" fmla="val 65661"/>
              <a:gd name="adj3" fmla="val 16667"/>
            </a:avLst>
          </a:prstGeom>
          <a:solidFill>
            <a:schemeClr val="accent6"/>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7">
            <a:extLst>
              <a:ext uri="{FF2B5EF4-FFF2-40B4-BE49-F238E27FC236}">
                <a16:creationId xmlns:a16="http://schemas.microsoft.com/office/drawing/2014/main" id="{6744FA5E-A949-41D0-8825-88D17F22D9E5}"/>
              </a:ext>
            </a:extLst>
          </p:cNvPr>
          <p:cNvSpPr>
            <a:spLocks noGrp="1"/>
          </p:cNvSpPr>
          <p:nvPr>
            <p:ph type="body" sz="quarter" idx="15"/>
          </p:nvPr>
        </p:nvSpPr>
        <p:spPr>
          <a:xfrm>
            <a:off x="2337968" y="3793252"/>
            <a:ext cx="3379544" cy="2100105"/>
          </a:xfrm>
          <a:prstGeom prst="wedgeRoundRectCallout">
            <a:avLst>
              <a:gd name="adj1" fmla="val 4736"/>
              <a:gd name="adj2" fmla="val 67336"/>
              <a:gd name="adj3" fmla="val 16667"/>
            </a:avLst>
          </a:prstGeom>
          <a:solidFill>
            <a:schemeClr val="tx1"/>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p:cNvSpPr>
            <a:spLocks noGrp="1"/>
          </p:cNvSpPr>
          <p:nvPr>
            <p:ph type="dt" sz="half" idx="16"/>
          </p:nvPr>
        </p:nvSpPr>
        <p:spPr/>
        <p:txBody>
          <a:bodyPr/>
          <a:lstStyle/>
          <a:p>
            <a:endParaRPr lang="en-GB" dirty="0"/>
          </a:p>
        </p:txBody>
      </p:sp>
      <p:sp>
        <p:nvSpPr>
          <p:cNvPr id="3" name="Slide Number Placeholder 2"/>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584427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AU"/>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AU" smtClean="0"/>
              <a:t>‹#›</a:t>
            </a:fld>
            <a:endParaRPr lang="en-AU"/>
          </a:p>
        </p:txBody>
      </p:sp>
    </p:spTree>
    <p:extLst>
      <p:ext uri="{BB962C8B-B14F-4D97-AF65-F5344CB8AC3E}">
        <p14:creationId xmlns:p14="http://schemas.microsoft.com/office/powerpoint/2010/main" val="24646297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A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AU" smtClean="0"/>
              <a:t>‹#›</a:t>
            </a:fld>
            <a:endParaRPr lang="en-AU"/>
          </a:p>
        </p:txBody>
      </p:sp>
    </p:spTree>
    <p:extLst>
      <p:ext uri="{BB962C8B-B14F-4D97-AF65-F5344CB8AC3E}">
        <p14:creationId xmlns:p14="http://schemas.microsoft.com/office/powerpoint/2010/main" val="4004613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AU"/>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AU" smtClean="0"/>
              <a:t>‹#›</a:t>
            </a:fld>
            <a:endParaRPr lang="en-AU"/>
          </a:p>
        </p:txBody>
      </p:sp>
    </p:spTree>
    <p:extLst>
      <p:ext uri="{BB962C8B-B14F-4D97-AF65-F5344CB8AC3E}">
        <p14:creationId xmlns:p14="http://schemas.microsoft.com/office/powerpoint/2010/main" val="1999514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1353" y="381000"/>
            <a:ext cx="9619105" cy="743744"/>
          </a:xfrm>
        </p:spPr>
        <p:txBody>
          <a:bodyPr>
            <a:normAutofit/>
          </a:bodyPr>
          <a:lstStyle>
            <a:lvl1pPr>
              <a:defRPr sz="3600" b="1">
                <a:solidFill>
                  <a:schemeClr val="tx2"/>
                </a:solidFill>
              </a:defRPr>
            </a:lvl1pPr>
          </a:lstStyle>
          <a:p>
            <a:r>
              <a:rPr lang="en-US"/>
              <a:t>Click to edit Master title style</a:t>
            </a:r>
            <a:endParaRPr lang="en-AU"/>
          </a:p>
        </p:txBody>
      </p:sp>
      <p:sp>
        <p:nvSpPr>
          <p:cNvPr id="3" name="Text Placeholder 2"/>
          <p:cNvSpPr>
            <a:spLocks noGrp="1"/>
          </p:cNvSpPr>
          <p:nvPr>
            <p:ph type="body" sz="half" idx="1"/>
          </p:nvPr>
        </p:nvSpPr>
        <p:spPr>
          <a:xfrm>
            <a:off x="601236" y="2132856"/>
            <a:ext cx="6338826" cy="4039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7127631" y="2132856"/>
            <a:ext cx="4689231" cy="4039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18"/>
          <p:cNvSpPr>
            <a:spLocks noGrp="1" noChangeArrowheads="1"/>
          </p:cNvSpPr>
          <p:nvPr>
            <p:ph type="sldNum" sz="quarter" idx="10"/>
          </p:nvPr>
        </p:nvSpPr>
        <p:spPr>
          <a:ln/>
        </p:spPr>
        <p:txBody>
          <a:bodyPr/>
          <a:lstStyle>
            <a:lvl1pPr>
              <a:defRPr/>
            </a:lvl1pPr>
          </a:lstStyle>
          <a:p>
            <a:fld id="{739919D4-F92B-D04F-8668-3C4D94D1F6E1}" type="slidenum">
              <a:rPr lang="en-GB"/>
              <a:pPr/>
              <a:t>‹#›</a:t>
            </a:fld>
            <a:endParaRPr lang="en-GB"/>
          </a:p>
        </p:txBody>
      </p:sp>
    </p:spTree>
    <p:extLst>
      <p:ext uri="{BB962C8B-B14F-4D97-AF65-F5344CB8AC3E}">
        <p14:creationId xmlns:p14="http://schemas.microsoft.com/office/powerpoint/2010/main" val="1936269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41080"/>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0674" y="2141082"/>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97383" y="1628800"/>
            <a:ext cx="10174176" cy="216024"/>
          </a:xfrm>
          <a:prstGeom prst="rect">
            <a:avLst/>
          </a:prstGeom>
        </p:spPr>
      </p:pic>
    </p:spTree>
    <p:extLst>
      <p:ext uri="{BB962C8B-B14F-4D97-AF65-F5344CB8AC3E}">
        <p14:creationId xmlns:p14="http://schemas.microsoft.com/office/powerpoint/2010/main" val="403753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30A4702B-2D34-4ADF-9BC5-6B1C45BD0F79}"/>
              </a:ext>
            </a:extLst>
          </p:cNvPr>
          <p:cNvSpPr>
            <a:spLocks noGrp="1"/>
          </p:cNvSpPr>
          <p:nvPr>
            <p:ph type="pic" sz="quarter" idx="12"/>
          </p:nvPr>
        </p:nvSpPr>
        <p:spPr>
          <a:xfrm>
            <a:off x="6940548" y="0"/>
            <a:ext cx="5251450" cy="4816475"/>
          </a:xfrm>
          <a:custGeom>
            <a:avLst/>
            <a:gdLst>
              <a:gd name="connsiteX0" fmla="*/ 0 w 5251450"/>
              <a:gd name="connsiteY0" fmla="*/ 0 h 4816475"/>
              <a:gd name="connsiteX1" fmla="*/ 5251450 w 5251450"/>
              <a:gd name="connsiteY1" fmla="*/ 0 h 4816475"/>
              <a:gd name="connsiteX2" fmla="*/ 5251450 w 5251450"/>
              <a:gd name="connsiteY2" fmla="*/ 3198844 h 4816475"/>
              <a:gd name="connsiteX3" fmla="*/ 2747947 w 5251450"/>
              <a:gd name="connsiteY3" fmla="*/ 4816475 h 4816475"/>
              <a:gd name="connsiteX4" fmla="*/ 0 w 5251450"/>
              <a:gd name="connsiteY4" fmla="*/ 2060992 h 4816475"/>
              <a:gd name="connsiteX5" fmla="*/ 0 w 5251450"/>
              <a:gd name="connsiteY5" fmla="*/ 0 h 48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1450" h="4816475">
                <a:moveTo>
                  <a:pt x="0" y="0"/>
                </a:moveTo>
                <a:cubicBezTo>
                  <a:pt x="0" y="0"/>
                  <a:pt x="0" y="0"/>
                  <a:pt x="5251450" y="0"/>
                </a:cubicBezTo>
                <a:cubicBezTo>
                  <a:pt x="5251450" y="0"/>
                  <a:pt x="5251450" y="0"/>
                  <a:pt x="5251450" y="3198844"/>
                </a:cubicBezTo>
                <a:cubicBezTo>
                  <a:pt x="4819409" y="4153018"/>
                  <a:pt x="3860896" y="4816475"/>
                  <a:pt x="2747947" y="4816475"/>
                </a:cubicBezTo>
                <a:cubicBezTo>
                  <a:pt x="1230434" y="4816475"/>
                  <a:pt x="0" y="3582984"/>
                  <a:pt x="0" y="2060992"/>
                </a:cubicBezTo>
                <a:cubicBezTo>
                  <a:pt x="0" y="2060992"/>
                  <a:pt x="0" y="2060992"/>
                  <a:pt x="0" y="0"/>
                </a:cubicBezTo>
                <a:close/>
              </a:path>
            </a:pathLst>
          </a:custGeom>
          <a:solidFill>
            <a:schemeClr val="accent6">
              <a:lumMod val="90000"/>
            </a:schemeClr>
          </a:solidFill>
        </p:spPr>
        <p:txBody>
          <a:bodyPr wrap="square" lIns="144000" tIns="144000">
            <a:noAutofit/>
          </a:bodyPr>
          <a:lstStyle>
            <a:lvl1pPr>
              <a:defRPr sz="1400">
                <a:solidFill>
                  <a:schemeClr val="bg1"/>
                </a:solidFill>
              </a:defRPr>
            </a:lvl1pPr>
          </a:lstStyle>
          <a:p>
            <a:r>
              <a:rPr lang="en-US"/>
              <a:t>Drag picture to placeholder or click icon to add</a:t>
            </a:r>
            <a:endParaRPr lang="en-GB"/>
          </a:p>
        </p:txBody>
      </p:sp>
      <p:sp>
        <p:nvSpPr>
          <p:cNvPr id="2" name="Title 1"/>
          <p:cNvSpPr>
            <a:spLocks noGrp="1"/>
          </p:cNvSpPr>
          <p:nvPr>
            <p:ph type="ctrTitle" hasCustomPrompt="1"/>
          </p:nvPr>
        </p:nvSpPr>
        <p:spPr>
          <a:xfrm>
            <a:off x="403907" y="1122363"/>
            <a:ext cx="5040000" cy="1835208"/>
          </a:xfrm>
        </p:spPr>
        <p:txBody>
          <a:bodyPr anchor="b"/>
          <a:lstStyle>
            <a:lvl1pPr algn="l">
              <a:defRPr sz="4500" b="0"/>
            </a:lvl1pPr>
          </a:lstStyle>
          <a:p>
            <a:r>
              <a:rPr lang="en-US" dirty="0"/>
              <a:t>Click to add title</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875462"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7401" y="3644806"/>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03907" y="5655284"/>
            <a:ext cx="493409" cy="691869"/>
          </a:xfrm>
          <a:prstGeom prst="rect">
            <a:avLst/>
          </a:prstGeom>
        </p:spPr>
      </p:pic>
      <p:sp>
        <p:nvSpPr>
          <p:cNvPr id="4" name="Date Placeholder 3"/>
          <p:cNvSpPr>
            <a:spLocks noGrp="1"/>
          </p:cNvSpPr>
          <p:nvPr>
            <p:ph type="dt" sz="half" idx="13"/>
          </p:nvPr>
        </p:nvSpPr>
        <p:spPr/>
        <p:txBody>
          <a:bodyPr/>
          <a:lstStyle/>
          <a:p>
            <a:endParaRPr lang="en-GB" dirty="0"/>
          </a:p>
        </p:txBody>
      </p:sp>
      <p:sp>
        <p:nvSpPr>
          <p:cNvPr id="6" name="Slide Number Placeholder 5"/>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34374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A">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474969-1787-479A-924E-1D2D1F2AE7AC}"/>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29">
            <a:extLst>
              <a:ext uri="{FF2B5EF4-FFF2-40B4-BE49-F238E27FC236}">
                <a16:creationId xmlns:a16="http://schemas.microsoft.com/office/drawing/2014/main" id="{E7AE052A-B77F-4049-9BBA-BEC841AE0D99}"/>
              </a:ext>
            </a:extLst>
          </p:cNvPr>
          <p:cNvSpPr>
            <a:spLocks noGrp="1"/>
          </p:cNvSpPr>
          <p:nvPr>
            <p:ph type="pic" sz="quarter" idx="14" hasCustomPrompt="1"/>
          </p:nvPr>
        </p:nvSpPr>
        <p:spPr>
          <a:xfrm>
            <a:off x="8326436" y="601980"/>
            <a:ext cx="3865565" cy="565744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a:solidFill>
            <a:schemeClr val="bg1">
              <a:lumMod val="75000"/>
            </a:schemeClr>
          </a:solidFill>
        </p:spPr>
        <p:txBody>
          <a:bodyPr wrap="square" tIns="1548000">
            <a:noAutofit/>
          </a:bodyPr>
          <a:lstStyle>
            <a:lvl1pPr algn="ctr">
              <a:defRPr sz="1400">
                <a:solidFill>
                  <a:schemeClr val="bg1"/>
                </a:solidFill>
              </a:defRPr>
            </a:lvl1pPr>
          </a:lstStyle>
          <a:p>
            <a:r>
              <a:rPr lang="en-AU" sz="1400" dirty="0"/>
              <a:t>Click Icon to Add Image</a:t>
            </a:r>
            <a:endParaRPr lang="en-AU" dirty="0"/>
          </a:p>
        </p:txBody>
      </p:sp>
      <p:sp>
        <p:nvSpPr>
          <p:cNvPr id="19" name="Freeform: Shape 18">
            <a:extLst>
              <a:ext uri="{FF2B5EF4-FFF2-40B4-BE49-F238E27FC236}">
                <a16:creationId xmlns:a16="http://schemas.microsoft.com/office/drawing/2014/main" id="{AC22E693-5B73-479C-B297-AC021617C7C9}"/>
              </a:ext>
            </a:extLst>
          </p:cNvPr>
          <p:cNvSpPr>
            <a:spLocks/>
          </p:cNvSpPr>
          <p:nvPr userDrawn="1"/>
        </p:nvSpPr>
        <p:spPr bwMode="auto">
          <a:xfrm>
            <a:off x="0" y="601980"/>
            <a:ext cx="8245719" cy="5657444"/>
          </a:xfrm>
          <a:custGeom>
            <a:avLst/>
            <a:gdLst>
              <a:gd name="connsiteX0" fmla="*/ 0 w 8245719"/>
              <a:gd name="connsiteY0" fmla="*/ 0 h 5657444"/>
              <a:gd name="connsiteX1" fmla="*/ 2413221 w 8245719"/>
              <a:gd name="connsiteY1" fmla="*/ 0 h 5657444"/>
              <a:gd name="connsiteX2" fmla="*/ 2560722 w 8245719"/>
              <a:gd name="connsiteY2" fmla="*/ 0 h 5657444"/>
              <a:gd name="connsiteX3" fmla="*/ 2686080 w 8245719"/>
              <a:gd name="connsiteY3" fmla="*/ 0 h 5657444"/>
              <a:gd name="connsiteX4" fmla="*/ 5416593 w 8245719"/>
              <a:gd name="connsiteY4" fmla="*/ 0 h 5657444"/>
              <a:gd name="connsiteX5" fmla="*/ 8245719 w 8245719"/>
              <a:gd name="connsiteY5" fmla="*/ 2828722 h 5657444"/>
              <a:gd name="connsiteX6" fmla="*/ 5416593 w 8245719"/>
              <a:gd name="connsiteY6" fmla="*/ 5657444 h 5657444"/>
              <a:gd name="connsiteX7" fmla="*/ 2571602 w 8245719"/>
              <a:gd name="connsiteY7" fmla="*/ 5657444 h 5657444"/>
              <a:gd name="connsiteX8" fmla="*/ 2560722 w 8245719"/>
              <a:gd name="connsiteY8" fmla="*/ 5657444 h 5657444"/>
              <a:gd name="connsiteX9" fmla="*/ 2504877 w 8245719"/>
              <a:gd name="connsiteY9" fmla="*/ 5657444 h 5657444"/>
              <a:gd name="connsiteX10" fmla="*/ 2413221 w 8245719"/>
              <a:gd name="connsiteY10" fmla="*/ 5657444 h 5657444"/>
              <a:gd name="connsiteX11" fmla="*/ 0 w 8245719"/>
              <a:gd name="connsiteY11" fmla="*/ 5657444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5719" h="5657444">
                <a:moveTo>
                  <a:pt x="0" y="0"/>
                </a:moveTo>
                <a:lnTo>
                  <a:pt x="2413221" y="0"/>
                </a:lnTo>
                <a:lnTo>
                  <a:pt x="2560722" y="0"/>
                </a:lnTo>
                <a:lnTo>
                  <a:pt x="2686080" y="0"/>
                </a:lnTo>
                <a:cubicBezTo>
                  <a:pt x="5416593" y="0"/>
                  <a:pt x="5416593" y="0"/>
                  <a:pt x="5416593" y="0"/>
                </a:cubicBezTo>
                <a:cubicBezTo>
                  <a:pt x="6978474" y="0"/>
                  <a:pt x="8245719" y="1267065"/>
                  <a:pt x="8245719" y="2828722"/>
                </a:cubicBezTo>
                <a:cubicBezTo>
                  <a:pt x="8245719" y="4390380"/>
                  <a:pt x="6978474" y="5657444"/>
                  <a:pt x="5416593" y="5657444"/>
                </a:cubicBezTo>
                <a:cubicBezTo>
                  <a:pt x="3539486" y="5657444"/>
                  <a:pt x="2835570" y="5657444"/>
                  <a:pt x="2571602" y="5657444"/>
                </a:cubicBezTo>
                <a:lnTo>
                  <a:pt x="2560722" y="5657444"/>
                </a:lnTo>
                <a:lnTo>
                  <a:pt x="2504877" y="5657444"/>
                </a:lnTo>
                <a:cubicBezTo>
                  <a:pt x="2413221" y="5657444"/>
                  <a:pt x="2413221" y="5657444"/>
                  <a:pt x="2413221" y="5657444"/>
                </a:cubicBezTo>
                <a:lnTo>
                  <a:pt x="0" y="5657444"/>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AU"/>
          </a:p>
        </p:txBody>
      </p:sp>
      <p:sp>
        <p:nvSpPr>
          <p:cNvPr id="2" name="Title 1"/>
          <p:cNvSpPr>
            <a:spLocks noGrp="1"/>
          </p:cNvSpPr>
          <p:nvPr userDrawn="1">
            <p:ph type="title" hasCustomPrompt="1"/>
          </p:nvPr>
        </p:nvSpPr>
        <p:spPr>
          <a:xfrm>
            <a:off x="585538" y="1693697"/>
            <a:ext cx="6039852" cy="1490662"/>
          </a:xfrm>
        </p:spPr>
        <p:txBody>
          <a:bodyPr anchor="b"/>
          <a:lstStyle>
            <a:lvl1pPr>
              <a:defRPr sz="4500" b="0">
                <a:solidFill>
                  <a:schemeClr val="bg1"/>
                </a:solidFill>
              </a:defRPr>
            </a:lvl1pPr>
          </a:lstStyle>
          <a:p>
            <a:r>
              <a:rPr lang="en-US" dirty="0"/>
              <a:t>Click to add title</a:t>
            </a:r>
            <a:endParaRPr lang="en-GB" dirty="0"/>
          </a:p>
        </p:txBody>
      </p:sp>
      <p:sp>
        <p:nvSpPr>
          <p:cNvPr id="5" name="Footer Placeholder 4"/>
          <p:cNvSpPr>
            <a:spLocks noGrp="1"/>
          </p:cNvSpPr>
          <p:nvPr userDrawn="1">
            <p:ph type="ftr" sz="quarter" idx="11"/>
          </p:nvPr>
        </p:nvSpPr>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3212433"/>
            <a:ext cx="604043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6368" y="2319290"/>
            <a:ext cx="2219419" cy="2219419"/>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97877" y="5461314"/>
            <a:ext cx="493409"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50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B">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BA4DE8-38D7-442D-A110-51B4EF65A77C}"/>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icture Placeholder 52">
            <a:extLst>
              <a:ext uri="{FF2B5EF4-FFF2-40B4-BE49-F238E27FC236}">
                <a16:creationId xmlns:a16="http://schemas.microsoft.com/office/drawing/2014/main" id="{A8485562-E630-4C57-98C3-B101EF15FC6C}"/>
              </a:ext>
            </a:extLst>
          </p:cNvPr>
          <p:cNvSpPr>
            <a:spLocks noGrp="1"/>
          </p:cNvSpPr>
          <p:nvPr>
            <p:ph type="pic" sz="quarter" idx="14" hasCustomPrompt="1"/>
          </p:nvPr>
        </p:nvSpPr>
        <p:spPr>
          <a:xfrm>
            <a:off x="2769693" y="-3665"/>
            <a:ext cx="9422307" cy="6858000"/>
          </a:xfrm>
          <a:custGeom>
            <a:avLst/>
            <a:gdLst>
              <a:gd name="connsiteX0" fmla="*/ 3980197 w 9422307"/>
              <a:gd name="connsiteY0" fmla="*/ 0 h 6858000"/>
              <a:gd name="connsiteX1" fmla="*/ 9422307 w 9422307"/>
              <a:gd name="connsiteY1" fmla="*/ 0 h 6858000"/>
              <a:gd name="connsiteX2" fmla="*/ 9422307 w 9422307"/>
              <a:gd name="connsiteY2" fmla="*/ 6858000 h 6858000"/>
              <a:gd name="connsiteX3" fmla="*/ 0 w 9422307"/>
              <a:gd name="connsiteY3" fmla="*/ 6858000 h 6858000"/>
              <a:gd name="connsiteX4" fmla="*/ 1570767 w 9422307"/>
              <a:gd name="connsiteY4" fmla="*/ 415021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2307" h="6858000">
                <a:moveTo>
                  <a:pt x="3980197" y="0"/>
                </a:moveTo>
                <a:lnTo>
                  <a:pt x="9422307" y="0"/>
                </a:lnTo>
                <a:lnTo>
                  <a:pt x="9422307" y="6858000"/>
                </a:lnTo>
                <a:lnTo>
                  <a:pt x="0" y="6858000"/>
                </a:lnTo>
                <a:lnTo>
                  <a:pt x="1570767" y="4150214"/>
                </a:lnTo>
                <a:close/>
              </a:path>
            </a:pathLst>
          </a:custGeom>
          <a:solidFill>
            <a:schemeClr val="bg1">
              <a:lumMod val="75000"/>
            </a:schemeClr>
          </a:solidFill>
        </p:spPr>
        <p:txBody>
          <a:bodyPr wrap="square" tIns="144000" rIns="180000">
            <a:noAutofit/>
          </a:bodyPr>
          <a:lstStyle>
            <a:lvl1pPr algn="r">
              <a:defRPr sz="1400">
                <a:solidFill>
                  <a:schemeClr val="bg1"/>
                </a:solidFill>
              </a:defRPr>
            </a:lvl1pPr>
          </a:lstStyle>
          <a:p>
            <a:r>
              <a:rPr lang="en-AU" dirty="0"/>
              <a:t>Click Icon to Add Image</a:t>
            </a:r>
          </a:p>
        </p:txBody>
      </p:sp>
      <p:sp>
        <p:nvSpPr>
          <p:cNvPr id="5" name="Footer Placeholder 4"/>
          <p:cNvSpPr>
            <a:spLocks noGrp="1"/>
          </p:cNvSpPr>
          <p:nvPr userDrawn="1">
            <p:ph type="ftr" sz="quarter" idx="11"/>
          </p:nvPr>
        </p:nvSpPr>
        <p:spPr>
          <a:xfrm>
            <a:off x="3022977" y="6538912"/>
            <a:ext cx="6624000" cy="204248"/>
          </a:xfrm>
        </p:spPr>
        <p:txBody>
          <a:bodyPr/>
          <a:lstStyle/>
          <a:p>
            <a:r>
              <a:rPr lang="en-AU"/>
              <a:t>Deakin University CRICOS Provider Code: 00113B</a:t>
            </a:r>
            <a:endParaRPr lang="en-GB"/>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2074841"/>
            <a:ext cx="495224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44" name="Freeform: Shape 43">
            <a:extLst>
              <a:ext uri="{FF2B5EF4-FFF2-40B4-BE49-F238E27FC236}">
                <a16:creationId xmlns:a16="http://schemas.microsoft.com/office/drawing/2014/main" id="{97A055C5-456B-4769-A5F8-9C3D2A1ADEE2}"/>
              </a:ext>
            </a:extLst>
          </p:cNvPr>
          <p:cNvSpPr/>
          <p:nvPr userDrawn="1"/>
        </p:nvSpPr>
        <p:spPr>
          <a:xfrm>
            <a:off x="1" y="5265083"/>
            <a:ext cx="924688" cy="1596583"/>
          </a:xfrm>
          <a:custGeom>
            <a:avLst/>
            <a:gdLst>
              <a:gd name="connsiteX0" fmla="*/ 0 w 924688"/>
              <a:gd name="connsiteY0" fmla="*/ 0 h 1596583"/>
              <a:gd name="connsiteX1" fmla="*/ 924688 w 924688"/>
              <a:gd name="connsiteY1" fmla="*/ 1596583 h 1596583"/>
              <a:gd name="connsiteX2" fmla="*/ 0 w 924688"/>
              <a:gd name="connsiteY2" fmla="*/ 1596583 h 1596583"/>
              <a:gd name="connsiteX3" fmla="*/ 0 w 924688"/>
              <a:gd name="connsiteY3" fmla="*/ 0 h 1596583"/>
            </a:gdLst>
            <a:ahLst/>
            <a:cxnLst>
              <a:cxn ang="0">
                <a:pos x="connsiteX0" y="connsiteY0"/>
              </a:cxn>
              <a:cxn ang="0">
                <a:pos x="connsiteX1" y="connsiteY1"/>
              </a:cxn>
              <a:cxn ang="0">
                <a:pos x="connsiteX2" y="connsiteY2"/>
              </a:cxn>
              <a:cxn ang="0">
                <a:pos x="connsiteX3" y="connsiteY3"/>
              </a:cxn>
            </a:cxnLst>
            <a:rect l="l" t="t" r="r" b="b"/>
            <a:pathLst>
              <a:path w="924688" h="1596583">
                <a:moveTo>
                  <a:pt x="0" y="0"/>
                </a:moveTo>
                <a:lnTo>
                  <a:pt x="924688" y="1596583"/>
                </a:lnTo>
                <a:lnTo>
                  <a:pt x="0" y="159658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p:cNvSpPr>
            <a:spLocks noGrp="1"/>
          </p:cNvSpPr>
          <p:nvPr userDrawn="1">
            <p:ph type="title" hasCustomPrompt="1"/>
          </p:nvPr>
        </p:nvSpPr>
        <p:spPr>
          <a:xfrm>
            <a:off x="585538" y="838201"/>
            <a:ext cx="4951662" cy="1152194"/>
          </a:xfrm>
        </p:spPr>
        <p:txBody>
          <a:bodyPr anchor="b"/>
          <a:lstStyle>
            <a:lvl1pPr>
              <a:defRPr sz="4500" b="0">
                <a:solidFill>
                  <a:schemeClr val="bg1"/>
                </a:solidFill>
              </a:defRPr>
            </a:lvl1pPr>
          </a:lstStyle>
          <a:p>
            <a:r>
              <a:rPr lang="en-US" dirty="0"/>
              <a:t>Click to add title</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8685" y="5476247"/>
            <a:ext cx="1381280" cy="1381280"/>
          </a:xfrm>
          <a:prstGeom prst="rect">
            <a:avLst/>
          </a:prstGeom>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58954" y="5815402"/>
            <a:ext cx="493303" cy="691869"/>
          </a:xfrm>
          <a:prstGeom prst="rect">
            <a:avLst/>
          </a:prstGeom>
        </p:spPr>
      </p:pic>
      <p:sp>
        <p:nvSpPr>
          <p:cNvPr id="3" name="Date Placeholder 2"/>
          <p:cNvSpPr>
            <a:spLocks noGrp="1"/>
          </p:cNvSpPr>
          <p:nvPr>
            <p:ph type="dt" sz="half" idx="15"/>
          </p:nvPr>
        </p:nvSpPr>
        <p:spPr/>
        <p:txBody>
          <a:bodyPr/>
          <a:lstStyle/>
          <a:p>
            <a:endParaRPr lang="en-GB" dirty="0"/>
          </a:p>
        </p:txBody>
      </p:sp>
      <p:sp>
        <p:nvSpPr>
          <p:cNvPr id="4" name="Slide Number Placeholder 3"/>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7236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C">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479152-EC59-4E85-860A-7F94ED52F8B1}"/>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icture Placeholder 28">
            <a:extLst>
              <a:ext uri="{FF2B5EF4-FFF2-40B4-BE49-F238E27FC236}">
                <a16:creationId xmlns:a16="http://schemas.microsoft.com/office/drawing/2014/main" id="{16C46A4B-C7F3-48A4-A48B-242F24F3CC97}"/>
              </a:ext>
            </a:extLst>
          </p:cNvPr>
          <p:cNvSpPr>
            <a:spLocks noGrp="1"/>
          </p:cNvSpPr>
          <p:nvPr>
            <p:ph type="pic" sz="quarter" idx="17"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259424 h 6858000"/>
              <a:gd name="connsiteX5" fmla="*/ 2153 w 12192000"/>
              <a:gd name="connsiteY5" fmla="*/ 6259424 h 6858000"/>
              <a:gd name="connsiteX6" fmla="*/ 82352 w 12192000"/>
              <a:gd name="connsiteY6" fmla="*/ 6259424 h 6858000"/>
              <a:gd name="connsiteX7" fmla="*/ 138197 w 12192000"/>
              <a:gd name="connsiteY7" fmla="*/ 6259424 h 6858000"/>
              <a:gd name="connsiteX8" fmla="*/ 149077 w 12192000"/>
              <a:gd name="connsiteY8" fmla="*/ 6259424 h 6858000"/>
              <a:gd name="connsiteX9" fmla="*/ 2994068 w 12192000"/>
              <a:gd name="connsiteY9" fmla="*/ 6259424 h 6858000"/>
              <a:gd name="connsiteX10" fmla="*/ 5823194 w 12192000"/>
              <a:gd name="connsiteY10" fmla="*/ 3430702 h 6858000"/>
              <a:gd name="connsiteX11" fmla="*/ 2994068 w 12192000"/>
              <a:gd name="connsiteY11" fmla="*/ 601980 h 6858000"/>
              <a:gd name="connsiteX12" fmla="*/ 263555 w 12192000"/>
              <a:gd name="connsiteY12" fmla="*/ 601980 h 6858000"/>
              <a:gd name="connsiteX13" fmla="*/ 138197 w 12192000"/>
              <a:gd name="connsiteY13" fmla="*/ 601980 h 6858000"/>
              <a:gd name="connsiteX14" fmla="*/ 0 w 12192000"/>
              <a:gd name="connsiteY14" fmla="*/ 601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0" y="6858000"/>
                </a:lnTo>
                <a:lnTo>
                  <a:pt x="0" y="6259424"/>
                </a:lnTo>
                <a:lnTo>
                  <a:pt x="2153" y="6259424"/>
                </a:lnTo>
                <a:cubicBezTo>
                  <a:pt x="13610" y="6259424"/>
                  <a:pt x="36524" y="6259424"/>
                  <a:pt x="82352" y="6259424"/>
                </a:cubicBezTo>
                <a:lnTo>
                  <a:pt x="138197" y="6259424"/>
                </a:lnTo>
                <a:lnTo>
                  <a:pt x="149077" y="6259424"/>
                </a:lnTo>
                <a:cubicBezTo>
                  <a:pt x="413045" y="6259424"/>
                  <a:pt x="1116961" y="6259424"/>
                  <a:pt x="2994068" y="6259424"/>
                </a:cubicBezTo>
                <a:cubicBezTo>
                  <a:pt x="4555949" y="6259424"/>
                  <a:pt x="5823194" y="4992360"/>
                  <a:pt x="5823194" y="3430702"/>
                </a:cubicBezTo>
                <a:cubicBezTo>
                  <a:pt x="5823194" y="1869045"/>
                  <a:pt x="4555949" y="601980"/>
                  <a:pt x="2994068" y="601980"/>
                </a:cubicBezTo>
                <a:cubicBezTo>
                  <a:pt x="2994068" y="601980"/>
                  <a:pt x="2994068" y="601980"/>
                  <a:pt x="263555" y="601980"/>
                </a:cubicBezTo>
                <a:lnTo>
                  <a:pt x="138197" y="601980"/>
                </a:lnTo>
                <a:lnTo>
                  <a:pt x="0" y="601980"/>
                </a:lnTo>
                <a:close/>
              </a:path>
            </a:pathLst>
          </a:custGeom>
          <a:solidFill>
            <a:schemeClr val="bg1">
              <a:lumMod val="75000"/>
            </a:schemeClr>
          </a:solidFill>
        </p:spPr>
        <p:txBody>
          <a:bodyPr wrap="square" tIns="144000" rIns="144000">
            <a:noAutofit/>
          </a:bodyPr>
          <a:lstStyle>
            <a:lvl1pPr algn="l">
              <a:defRPr sz="1400">
                <a:solidFill>
                  <a:schemeClr val="bg1"/>
                </a:solidFill>
              </a:defRPr>
            </a:lvl1pPr>
          </a:lstStyle>
          <a:p>
            <a:r>
              <a:rPr lang="en-AU" sz="1400" dirty="0"/>
              <a:t>Drag and drop image form a folder, or click on the placeholder and select ‘Insert \ Images’</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Sub Edit Master text styles</a:t>
            </a:r>
          </a:p>
          <a:p>
            <a:pPr lvl="1"/>
            <a:r>
              <a:rPr lang="en-US" dirty="0"/>
              <a:t>Second level</a:t>
            </a:r>
          </a:p>
          <a:p>
            <a:pPr lvl="2"/>
            <a:r>
              <a:rPr lang="en-US" dirty="0"/>
              <a:t>Third level</a:t>
            </a:r>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bg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9815" y="2285946"/>
            <a:ext cx="2286107" cy="2286107"/>
          </a:xfrm>
          <a:prstGeom prst="rect">
            <a:avLst/>
          </a:prstGeom>
        </p:spPr>
      </p:pic>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4952" y="5203728"/>
            <a:ext cx="493409"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405929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57DA6F-A204-4940-B919-67CA81BB5E70}"/>
              </a:ext>
            </a:extLst>
          </p:cNvPr>
          <p:cNvSpPr>
            <a:spLocks noGrp="1"/>
          </p:cNvSpPr>
          <p:nvPr>
            <p:ph type="pic" sz="quarter" idx="17" hasCustomPrompt="1"/>
          </p:nvPr>
        </p:nvSpPr>
        <p:spPr>
          <a:xfrm>
            <a:off x="0" y="0"/>
            <a:ext cx="12192000" cy="6858000"/>
          </a:xfrm>
          <a:solidFill>
            <a:schemeClr val="bg1">
              <a:lumMod val="75000"/>
            </a:schemeClr>
          </a:solidFill>
        </p:spPr>
        <p:txBody>
          <a:bodyPr lIns="144000" tIns="144000"/>
          <a:lstStyle>
            <a:lvl1pPr>
              <a:defRPr sz="1400">
                <a:solidFill>
                  <a:schemeClr val="bg1"/>
                </a:solidFill>
              </a:defRPr>
            </a:lvl1pPr>
          </a:lstStyle>
          <a:p>
            <a:r>
              <a:rPr lang="en-AU" sz="1400" dirty="0"/>
              <a:t>Click Icon to Add Image</a:t>
            </a:r>
            <a:endParaRPr lang="en-AU"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marL="223200" indent="-180000">
              <a:spcBef>
                <a:spcPts val="0"/>
              </a:spcBef>
              <a:buSzPct val="75000"/>
              <a:buFont typeface="Calibri" panose="020F0502020204030204" pitchFamily="34" charset="0"/>
              <a:buChar char="●"/>
              <a:defRPr sz="1800">
                <a:solidFill>
                  <a:schemeClr val="bg1"/>
                </a:solidFill>
              </a:defRPr>
            </a:lvl2pPr>
            <a:lvl3pPr marL="223200" indent="-180000">
              <a:spcBef>
                <a:spcPts val="0"/>
              </a:spcBef>
              <a:buSzPct val="75000"/>
              <a:buFont typeface="Calibri" panose="020F0502020204030204" pitchFamily="34" charset="0"/>
              <a:buChar char="●"/>
              <a:defRPr sz="1800">
                <a:solidFill>
                  <a:schemeClr val="bg1"/>
                </a:solidFill>
              </a:defRPr>
            </a:lvl3pPr>
            <a:lvl4pPr marL="223200" indent="-180000">
              <a:spcBef>
                <a:spcPts val="0"/>
              </a:spcBef>
              <a:buSzPct val="75000"/>
              <a:buFont typeface="Calibri" panose="020F0502020204030204" pitchFamily="34" charset="0"/>
              <a:buChar char="●"/>
              <a:defRPr sz="1800">
                <a:solidFill>
                  <a:schemeClr val="bg1"/>
                </a:solidFill>
              </a:defRPr>
            </a:lvl4pPr>
            <a:lvl5pPr marL="223200" indent="-180000">
              <a:spcBef>
                <a:spcPts val="0"/>
              </a:spcBef>
              <a:buSzPct val="75000"/>
              <a:buFont typeface="Calibri" panose="020F0502020204030204" pitchFamily="34" charset="0"/>
              <a:buChar char="●"/>
              <a:defRPr sz="1800">
                <a:solidFill>
                  <a:schemeClr val="bg1"/>
                </a:solidFill>
              </a:defRPr>
            </a:lvl5pPr>
            <a:lvl6pPr marL="223200" indent="-180000">
              <a:spcBef>
                <a:spcPts val="0"/>
              </a:spcBef>
              <a:buSzPct val="75000"/>
              <a:buFont typeface="Calibri" panose="020F0502020204030204" pitchFamily="34" charset="0"/>
              <a:buChar char="●"/>
              <a:defRPr sz="1800">
                <a:solidFill>
                  <a:schemeClr val="bg1"/>
                </a:solidFill>
              </a:defRPr>
            </a:lvl6pPr>
            <a:lvl7pPr marL="223200" indent="-180000">
              <a:spcBef>
                <a:spcPts val="0"/>
              </a:spcBef>
              <a:buSzPct val="75000"/>
              <a:buFont typeface="Calibri" panose="020F0502020204030204" pitchFamily="34" charset="0"/>
              <a:buChar char="●"/>
              <a:defRPr sz="1800">
                <a:solidFill>
                  <a:schemeClr val="bg1"/>
                </a:solidFill>
              </a:defRPr>
            </a:lvl7pPr>
            <a:lvl8pPr marL="223200" indent="-180000">
              <a:spcBef>
                <a:spcPts val="0"/>
              </a:spcBef>
              <a:buSzPct val="75000"/>
              <a:buFont typeface="Calibri" panose="020F0502020204030204" pitchFamily="34" charset="0"/>
              <a:buChar char="●"/>
              <a:defRPr sz="1800">
                <a:solidFill>
                  <a:schemeClr val="bg1"/>
                </a:solidFill>
              </a:defRPr>
            </a:lvl8pPr>
            <a:lvl9pPr marL="223200" indent="-180000">
              <a:spcBef>
                <a:spcPts val="0"/>
              </a:spcBef>
              <a:buSzPct val="75000"/>
              <a:buFont typeface="Calibri" panose="020F0502020204030204" pitchFamily="34" charset="0"/>
              <a:buChar char="●"/>
              <a:defRPr sz="18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tx1"/>
                </a:solidFill>
              </a:defRPr>
            </a:lvl1pPr>
          </a:lstStyle>
          <a:p>
            <a:r>
              <a:rPr lang="en-AU" dirty="0"/>
              <a:t>Deakin University CRICOS Provider Code: 00113B</a:t>
            </a:r>
            <a:endParaRPr lang="en-GB"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17310" y="5476720"/>
            <a:ext cx="1381280" cy="1381280"/>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
        <p:nvSpPr>
          <p:cNvPr id="2" name="Date Placeholder 1"/>
          <p:cNvSpPr>
            <a:spLocks noGrp="1"/>
          </p:cNvSpPr>
          <p:nvPr>
            <p:ph type="dt" sz="half" idx="18"/>
          </p:nvPr>
        </p:nvSpPr>
        <p:spPr/>
        <p:txBody>
          <a:bodyPr/>
          <a:lstStyle/>
          <a:p>
            <a:endParaRPr lang="en-GB" dirty="0"/>
          </a:p>
        </p:txBody>
      </p:sp>
      <p:sp>
        <p:nvSpPr>
          <p:cNvPr id="3" name="Slide Number Placeholder 2"/>
          <p:cNvSpPr>
            <a:spLocks noGrp="1"/>
          </p:cNvSpPr>
          <p:nvPr>
            <p:ph type="sldNum" sz="quarter" idx="19"/>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19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9085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1728D9B9-3392-4769-8DFF-BE6FA168AE0E}"/>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Slide Number Placeholder 3"/>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00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D600E-90B7-4D49-803F-18C3CB208852}"/>
              </a:ext>
            </a:extLst>
          </p:cNvPr>
          <p:cNvSpPr/>
          <p:nvPr userDrawn="1"/>
        </p:nvSpPr>
        <p:spPr>
          <a:xfrm flipV="1">
            <a:off x="0" y="-1"/>
            <a:ext cx="8769311" cy="1230123"/>
          </a:xfrm>
          <a:custGeom>
            <a:avLst/>
            <a:gdLst>
              <a:gd name="connsiteX0" fmla="*/ 741970 w 8769311"/>
              <a:gd name="connsiteY0" fmla="*/ 1230123 h 1230123"/>
              <a:gd name="connsiteX1" fmla="*/ 1254832 w 8769311"/>
              <a:gd name="connsiteY1" fmla="*/ 1230123 h 1230123"/>
              <a:gd name="connsiteX2" fmla="*/ 1254832 w 8769311"/>
              <a:gd name="connsiteY2" fmla="*/ 1230122 h 1230123"/>
              <a:gd name="connsiteX3" fmla="*/ 8769275 w 8769311"/>
              <a:gd name="connsiteY3" fmla="*/ 1230122 h 1230123"/>
              <a:gd name="connsiteX4" fmla="*/ 8769311 w 8769311"/>
              <a:gd name="connsiteY4" fmla="*/ 1229400 h 1230123"/>
              <a:gd name="connsiteX5" fmla="*/ 7560373 w 8769311"/>
              <a:gd name="connsiteY5" fmla="*/ 0 h 1230123"/>
              <a:gd name="connsiteX6" fmla="*/ 3733364 w 8769311"/>
              <a:gd name="connsiteY6" fmla="*/ 0 h 1230123"/>
              <a:gd name="connsiteX7" fmla="*/ 2463698 w 8769311"/>
              <a:gd name="connsiteY7" fmla="*/ 0 h 1230123"/>
              <a:gd name="connsiteX8" fmla="*/ 0 w 8769311"/>
              <a:gd name="connsiteY8" fmla="*/ 0 h 1230123"/>
              <a:gd name="connsiteX9" fmla="*/ 0 w 8769311"/>
              <a:gd name="connsiteY9" fmla="*/ 1230122 h 1230123"/>
              <a:gd name="connsiteX10" fmla="*/ 741970 w 8769311"/>
              <a:gd name="connsiteY10" fmla="*/ 1230122 h 1230123"/>
              <a:gd name="connsiteX11" fmla="*/ 741970 w 8769311"/>
              <a:gd name="connsiteY11" fmla="*/ 1230123 h 123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9311" h="1230123">
                <a:moveTo>
                  <a:pt x="741970" y="1230123"/>
                </a:moveTo>
                <a:lnTo>
                  <a:pt x="1254832" y="1230123"/>
                </a:lnTo>
                <a:lnTo>
                  <a:pt x="1254832" y="1230122"/>
                </a:lnTo>
                <a:lnTo>
                  <a:pt x="8769275" y="1230122"/>
                </a:lnTo>
                <a:lnTo>
                  <a:pt x="8769311" y="1229400"/>
                </a:lnTo>
                <a:cubicBezTo>
                  <a:pt x="8769311" y="550384"/>
                  <a:pt x="8227985" y="0"/>
                  <a:pt x="7560373" y="0"/>
                </a:cubicBezTo>
                <a:lnTo>
                  <a:pt x="3733364" y="0"/>
                </a:lnTo>
                <a:lnTo>
                  <a:pt x="2463698" y="0"/>
                </a:lnTo>
                <a:lnTo>
                  <a:pt x="0" y="0"/>
                </a:lnTo>
                <a:lnTo>
                  <a:pt x="0" y="1230122"/>
                </a:lnTo>
                <a:lnTo>
                  <a:pt x="741970" y="1230122"/>
                </a:lnTo>
                <a:lnTo>
                  <a:pt x="741970" y="123012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242456" y="270165"/>
            <a:ext cx="8526856" cy="959957"/>
          </a:xfrm>
          <a:prstGeom prst="rect">
            <a:avLst/>
          </a:prstGeom>
        </p:spPr>
        <p:txBody>
          <a:bodyPr vert="horz" lIns="91440" tIns="45720" rIns="91440" bIns="4572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91187" y="1759351"/>
            <a:ext cx="10193141" cy="3974265"/>
          </a:xfrm>
          <a:prstGeom prst="rect">
            <a:avLst/>
          </a:prstGeom>
          <a:noFill/>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4" name="Date Placeholder 3"/>
          <p:cNvSpPr>
            <a:spLocks noGrp="1"/>
          </p:cNvSpPr>
          <p:nvPr>
            <p:ph type="dt" sz="half" idx="2"/>
          </p:nvPr>
        </p:nvSpPr>
        <p:spPr>
          <a:xfrm>
            <a:off x="242456" y="6330733"/>
            <a:ext cx="1656000" cy="204248"/>
          </a:xfrm>
          <a:prstGeom prst="rect">
            <a:avLst/>
          </a:prstGeom>
        </p:spPr>
        <p:txBody>
          <a:bodyPr vert="horz" lIns="91440" tIns="45720" rIns="91440" bIns="45720" rtlCol="0" anchor="ctr"/>
          <a:lstStyle>
            <a:lvl1pPr algn="l">
              <a:defRPr sz="650">
                <a:solidFill>
                  <a:schemeClr val="tx1"/>
                </a:solidFill>
              </a:defRPr>
            </a:lvl1pPr>
          </a:lstStyle>
          <a:p>
            <a:endParaRPr lang="en-GB" dirty="0"/>
          </a:p>
        </p:txBody>
      </p:sp>
      <p:sp>
        <p:nvSpPr>
          <p:cNvPr id="5" name="Footer Placeholder 4"/>
          <p:cNvSpPr>
            <a:spLocks noGrp="1"/>
          </p:cNvSpPr>
          <p:nvPr>
            <p:ph type="ftr" sz="quarter" idx="3"/>
          </p:nvPr>
        </p:nvSpPr>
        <p:spPr>
          <a:xfrm>
            <a:off x="242456" y="6538912"/>
            <a:ext cx="6624000" cy="204248"/>
          </a:xfrm>
          <a:prstGeom prst="rect">
            <a:avLst/>
          </a:prstGeom>
        </p:spPr>
        <p:txBody>
          <a:bodyPr vert="horz" lIns="91440" tIns="45720" rIns="91440" bIns="45720" rtlCol="0" anchor="ctr"/>
          <a:lstStyle>
            <a:lvl1pPr algn="l">
              <a:defRPr sz="650">
                <a:solidFill>
                  <a:schemeClr val="tx1"/>
                </a:solidFill>
              </a:defRPr>
            </a:lvl1pPr>
          </a:lstStyle>
          <a:p>
            <a:r>
              <a:rPr lang="en-AU" dirty="0"/>
              <a:t>Deakin University CRICOS Provider Code: 00113B</a:t>
            </a:r>
            <a:endParaRPr lang="en-GB" dirty="0"/>
          </a:p>
        </p:txBody>
      </p:sp>
      <p:sp>
        <p:nvSpPr>
          <p:cNvPr id="6" name="Slide Number Placeholder 5"/>
          <p:cNvSpPr>
            <a:spLocks noGrp="1"/>
          </p:cNvSpPr>
          <p:nvPr>
            <p:ph type="sldNum" sz="quarter" idx="4"/>
          </p:nvPr>
        </p:nvSpPr>
        <p:spPr>
          <a:xfrm>
            <a:off x="242456" y="5989006"/>
            <a:ext cx="576000" cy="247558"/>
          </a:xfrm>
          <a:prstGeom prst="rect">
            <a:avLst/>
          </a:prstGeom>
        </p:spPr>
        <p:txBody>
          <a:bodyPr vert="horz" lIns="91440" tIns="45720" rIns="91440" bIns="45720" rtlCol="0" anchor="ctr"/>
          <a:lstStyle>
            <a:lvl1pPr algn="l">
              <a:defRPr sz="1200">
                <a:solidFill>
                  <a:schemeClr val="tx1"/>
                </a:solidFill>
              </a:defRPr>
            </a:lvl1pPr>
          </a:lstStyle>
          <a:p>
            <a:fld id="{F5AEA0E0-5CC6-4BD0-905C-A0021E419432}" type="slidenum">
              <a:rPr lang="en-GB" smtClean="0"/>
              <a:pPr/>
              <a:t>‹#›</a:t>
            </a:fld>
            <a:endParaRPr lang="en-GB" dirty="0"/>
          </a:p>
        </p:txBody>
      </p:sp>
      <p:pic>
        <p:nvPicPr>
          <p:cNvPr id="7" name="Picture 6"/>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0737057" y="5439312"/>
            <a:ext cx="1380704" cy="1380704"/>
          </a:xfrm>
          <a:prstGeom prst="rect">
            <a:avLst/>
          </a:prstGeom>
        </p:spPr>
      </p:pic>
      <p:pic>
        <p:nvPicPr>
          <p:cNvPr id="9" name="Picture 8"/>
          <p:cNvPicPr>
            <a:picLocks noChangeAspect="1"/>
          </p:cNvPicPr>
          <p:nvPr userDrawn="1"/>
        </p:nvPicPr>
        <p:blipFill>
          <a:blip r:embed="rId32" cstate="hqprint">
            <a:extLst>
              <a:ext uri="{28A0092B-C50C-407E-A947-70E740481C1C}">
                <a14:useLocalDpi xmlns:a14="http://schemas.microsoft.com/office/drawing/2010/main" val="0"/>
              </a:ext>
            </a:extLst>
          </a:blip>
          <a:stretch>
            <a:fillRect/>
          </a:stretch>
        </p:blipFill>
        <p:spPr>
          <a:xfrm>
            <a:off x="10217389" y="5843112"/>
            <a:ext cx="493303" cy="691869"/>
          </a:xfrm>
          <a:prstGeom prst="rect">
            <a:avLst/>
          </a:prstGeom>
        </p:spPr>
      </p:pic>
    </p:spTree>
    <p:extLst>
      <p:ext uri="{BB962C8B-B14F-4D97-AF65-F5344CB8AC3E}">
        <p14:creationId xmlns:p14="http://schemas.microsoft.com/office/powerpoint/2010/main" val="255947905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61" r:id="rId5"/>
    <p:sldLayoutId id="2147483662" r:id="rId6"/>
    <p:sldLayoutId id="2147483663" r:id="rId7"/>
    <p:sldLayoutId id="2147483650" r:id="rId8"/>
    <p:sldLayoutId id="2147483673" r:id="rId9"/>
    <p:sldLayoutId id="2147483664" r:id="rId10"/>
    <p:sldLayoutId id="2147483671" r:id="rId11"/>
    <p:sldLayoutId id="2147483665" r:id="rId12"/>
    <p:sldLayoutId id="2147483666" r:id="rId13"/>
    <p:sldLayoutId id="2147483667" r:id="rId14"/>
    <p:sldLayoutId id="2147483668" r:id="rId15"/>
    <p:sldLayoutId id="2147483669" r:id="rId16"/>
    <p:sldLayoutId id="2147483670" r:id="rId17"/>
    <p:sldLayoutId id="2147483672" r:id="rId18"/>
    <p:sldLayoutId id="2147483675" r:id="rId19"/>
    <p:sldLayoutId id="2147483676" r:id="rId20"/>
    <p:sldLayoutId id="2147483677" r:id="rId21"/>
    <p:sldLayoutId id="2147483679" r:id="rId22"/>
    <p:sldLayoutId id="2147483678" r:id="rId23"/>
    <p:sldLayoutId id="2147483674" r:id="rId24"/>
    <p:sldLayoutId id="2147483680" r:id="rId25"/>
    <p:sldLayoutId id="2147483681" r:id="rId26"/>
    <p:sldLayoutId id="2147483682" r:id="rId27"/>
    <p:sldLayoutId id="2147483683" r:id="rId28"/>
    <p:sldLayoutId id="2147483684" r:id="rId29"/>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2400"/>
        </a:spcAft>
        <a:buFont typeface="Arial" panose="020B0604020202020204" pitchFamily="34" charset="0"/>
        <a:buNone/>
        <a:defRPr sz="3700" kern="1200">
          <a:solidFill>
            <a:schemeClr val="tx2"/>
          </a:solidFill>
          <a:latin typeface="+mn-lt"/>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500"/>
        </a:spcBef>
        <a:buSzPct val="110000"/>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Calibri" panose="020F0502020204030204" pitchFamily="34" charset="0"/>
        <a:buChar char="–"/>
        <a:defRPr sz="1800" kern="1200">
          <a:solidFill>
            <a:schemeClr val="tx1"/>
          </a:solidFill>
          <a:latin typeface="+mn-lt"/>
          <a:ea typeface="+mn-ea"/>
          <a:cs typeface="+mn-cs"/>
        </a:defRPr>
      </a:lvl4pPr>
      <a:lvl5pPr marL="1800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youtube.com/watch?v=SF65qrAAEwU&amp;ab_channel=DeakinUniversity"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hyperlink" Target="mailto:&#8211;lubna.alam@deakin.edu.au"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hyperlink" Target="https://deakin365.sharepoint.com/sites/student-life/pass/SitePages/PASS%20Timetable.aspx" TargetMode="External"/><Relationship Id="rId3" Type="http://schemas.openxmlformats.org/officeDocument/2006/relationships/hyperlink" Target="http://www.deakin.edu.au/students/studying/study-support/writing-mentors" TargetMode="External"/><Relationship Id="rId7" Type="http://schemas.openxmlformats.org/officeDocument/2006/relationships/hyperlink" Target="http://www.deakin.edu.au/students/studying/students-helping-students-hub/contact-us"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hyperlink" Target="http://www.deakin.edu.au/students/studying/study-support/academic-skills/maths-mentors" TargetMode="External"/><Relationship Id="rId5" Type="http://schemas.openxmlformats.org/officeDocument/2006/relationships/hyperlink" Target="http://www.deakin.edu.au/students/studying/study-support/email" TargetMode="External"/><Relationship Id="rId10" Type="http://schemas.openxmlformats.org/officeDocument/2006/relationships/hyperlink" Target="http://www.deakin.edu.au/students/faculties/buslaw/student-support/drop-in-station" TargetMode="External"/><Relationship Id="rId4" Type="http://schemas.openxmlformats.org/officeDocument/2006/relationships/hyperlink" Target="https://www.deakin.edu.au/students/studying/study-support/ask-us" TargetMode="External"/><Relationship Id="rId9" Type="http://schemas.openxmlformats.org/officeDocument/2006/relationships/hyperlink" Target="http://www.deakin.edu.au/students/faculties/buslaw/student-support/mentor-progra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deakin.edu.au/students/study-support/resources-and-referencing/referencing/referencing-explained/introduction"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padlet.com/lubnaalam/mis782"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strategyzer.com/canvas/business-model-canvas" TargetMode="External"/><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hyperlink" Target="mailto:nnazneen@deakin.edu.au" TargetMode="External"/><Relationship Id="rId3" Type="http://schemas.openxmlformats.org/officeDocument/2006/relationships/hyperlink" Target="mailto:lubna.alam@deakin.edu.au" TargetMode="External"/><Relationship Id="rId7" Type="http://schemas.openxmlformats.org/officeDocument/2006/relationships/hyperlink" Target="mailto:k.nallaperuma@deakin.edu.au"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hyperlink" Target="mailto:p.haddad@deakin.edu.au" TargetMode="External"/><Relationship Id="rId11" Type="http://schemas.openxmlformats.org/officeDocument/2006/relationships/image" Target="../media/image10.png"/><Relationship Id="rId5" Type="http://schemas.openxmlformats.org/officeDocument/2006/relationships/hyperlink" Target="mailto:c.kaluarachchi@deakin.edu.au" TargetMode="External"/><Relationship Id="rId10" Type="http://schemas.openxmlformats.org/officeDocument/2006/relationships/image" Target="../media/image9.png"/><Relationship Id="rId4" Type="http://schemas.openxmlformats.org/officeDocument/2006/relationships/hyperlink" Target="mailto:ishan.senarathna@deakin.edu.au" TargetMode="External"/><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2.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hyperlink" Target="https://www.alowomen.org.au/" TargetMode="External"/><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hyperlink" Target="mailto:lubna.alam@deakin.edu.au"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mailto:c.kaluarachchi@deakin.edu.au" TargetMode="External"/><Relationship Id="rId5" Type="http://schemas.openxmlformats.org/officeDocument/2006/relationships/hyperlink" Target="mailto:k.nallaperuma@deakin.edu.au" TargetMode="External"/><Relationship Id="rId4" Type="http://schemas.openxmlformats.org/officeDocument/2006/relationships/hyperlink" Target="mailto:ishan.senarathna@deakin.edu.a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12700">
              <a:lnSpc>
                <a:spcPct val="100000"/>
              </a:lnSpc>
              <a:spcBef>
                <a:spcPts val="100"/>
              </a:spcBef>
            </a:pPr>
            <a:r>
              <a:rPr lang="en-AU" sz="4800" spc="-5" dirty="0">
                <a:solidFill>
                  <a:srgbClr val="262626"/>
                </a:solidFill>
                <a:latin typeface="Century Gothic"/>
                <a:cs typeface="Century Gothic"/>
              </a:rPr>
              <a:t>MIS782</a:t>
            </a:r>
            <a:br>
              <a:rPr lang="en-AU" sz="4800" dirty="0">
                <a:latin typeface="Century Gothic"/>
                <a:cs typeface="Century Gothic"/>
              </a:rPr>
            </a:br>
            <a:r>
              <a:rPr lang="en-AU" sz="4800" spc="-5" dirty="0">
                <a:solidFill>
                  <a:srgbClr val="262626"/>
                </a:solidFill>
                <a:latin typeface="Century Gothic"/>
                <a:cs typeface="Century Gothic"/>
              </a:rPr>
              <a:t>Value </a:t>
            </a:r>
            <a:r>
              <a:rPr lang="en-AU" sz="4800" dirty="0">
                <a:solidFill>
                  <a:srgbClr val="262626"/>
                </a:solidFill>
                <a:latin typeface="Century Gothic"/>
                <a:cs typeface="Century Gothic"/>
              </a:rPr>
              <a:t>of</a:t>
            </a:r>
            <a:r>
              <a:rPr lang="en-AU" sz="4800" spc="-35" dirty="0">
                <a:solidFill>
                  <a:srgbClr val="262626"/>
                </a:solidFill>
                <a:latin typeface="Century Gothic"/>
                <a:cs typeface="Century Gothic"/>
              </a:rPr>
              <a:t> </a:t>
            </a:r>
            <a:r>
              <a:rPr lang="en-AU" sz="4800" spc="-5" dirty="0">
                <a:solidFill>
                  <a:srgbClr val="262626"/>
                </a:solidFill>
                <a:latin typeface="Century Gothic"/>
                <a:cs typeface="Century Gothic"/>
              </a:rPr>
              <a:t>Information</a:t>
            </a:r>
            <a:endParaRPr lang="en-AU" sz="4800" dirty="0">
              <a:latin typeface="Century Gothic"/>
              <a:cs typeface="Century Gothic"/>
            </a:endParaRPr>
          </a:p>
        </p:txBody>
      </p:sp>
      <p:sp>
        <p:nvSpPr>
          <p:cNvPr id="3" name="Subtitle 2"/>
          <p:cNvSpPr>
            <a:spLocks noGrp="1"/>
          </p:cNvSpPr>
          <p:nvPr>
            <p:ph type="subTitle" idx="1"/>
          </p:nvPr>
        </p:nvSpPr>
        <p:spPr/>
        <p:txBody>
          <a:bodyPr/>
          <a:lstStyle/>
          <a:p>
            <a:pPr marL="12700">
              <a:lnSpc>
                <a:spcPct val="100000"/>
              </a:lnSpc>
              <a:spcBef>
                <a:spcPts val="100"/>
              </a:spcBef>
            </a:pPr>
            <a:r>
              <a:rPr lang="en-AU" sz="2800" b="1" spc="-5" dirty="0">
                <a:solidFill>
                  <a:srgbClr val="595959"/>
                </a:solidFill>
                <a:latin typeface="Century Gothic"/>
                <a:cs typeface="Century Gothic"/>
              </a:rPr>
              <a:t>Unit</a:t>
            </a:r>
            <a:r>
              <a:rPr lang="en-AU" sz="2800" spc="-35" dirty="0">
                <a:solidFill>
                  <a:srgbClr val="595959"/>
                </a:solidFill>
                <a:latin typeface="Century Gothic"/>
                <a:cs typeface="Century Gothic"/>
              </a:rPr>
              <a:t> </a:t>
            </a:r>
            <a:r>
              <a:rPr lang="en-AU" sz="2800" b="1" spc="-5" dirty="0">
                <a:solidFill>
                  <a:srgbClr val="595959"/>
                </a:solidFill>
                <a:latin typeface="Century Gothic"/>
                <a:cs typeface="Century Gothic"/>
              </a:rPr>
              <a:t>Introduction</a:t>
            </a:r>
            <a:endParaRPr lang="en-AU" sz="2800" b="1" dirty="0">
              <a:latin typeface="Century Gothic"/>
              <a:cs typeface="Century Gothic"/>
            </a:endParaRPr>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5" name="Slide Number Placeholder 4"/>
          <p:cNvSpPr>
            <a:spLocks noGrp="1"/>
          </p:cNvSpPr>
          <p:nvPr>
            <p:ph type="sldNum" sz="quarter" idx="13"/>
          </p:nvPr>
        </p:nvSpPr>
        <p:spPr/>
        <p:txBody>
          <a:bodyPr/>
          <a:lstStyle/>
          <a:p>
            <a:fld id="{F5AEA0E0-5CC6-4BD0-905C-A0021E419432}" type="slidenum">
              <a:rPr lang="en-GB" smtClean="0"/>
              <a:pPr/>
              <a:t>1</a:t>
            </a:fld>
            <a:endParaRPr lang="en-GB" dirty="0"/>
          </a:p>
        </p:txBody>
      </p:sp>
      <p:sp>
        <p:nvSpPr>
          <p:cNvPr id="7" name="object 5"/>
          <p:cNvSpPr/>
          <p:nvPr/>
        </p:nvSpPr>
        <p:spPr>
          <a:xfrm>
            <a:off x="7069585" y="90432"/>
            <a:ext cx="2667000" cy="1714500"/>
          </a:xfrm>
          <a:prstGeom prst="rect">
            <a:avLst/>
          </a:prstGeom>
          <a:blipFill>
            <a:blip r:embed="rId3" cstate="print"/>
            <a:stretch>
              <a:fillRect/>
            </a:stretch>
          </a:blipFill>
        </p:spPr>
        <p:txBody>
          <a:bodyPr wrap="square" lIns="0" tIns="0" rIns="0" bIns="0" rtlCol="0"/>
          <a:lstStyle/>
          <a:p>
            <a:endParaRPr/>
          </a:p>
        </p:txBody>
      </p:sp>
      <p:sp>
        <p:nvSpPr>
          <p:cNvPr id="8" name="object 4"/>
          <p:cNvSpPr/>
          <p:nvPr/>
        </p:nvSpPr>
        <p:spPr>
          <a:xfrm>
            <a:off x="9279947" y="1900083"/>
            <a:ext cx="2657475" cy="1714500"/>
          </a:xfrm>
          <a:prstGeom prst="rect">
            <a:avLst/>
          </a:prstGeom>
          <a:blipFill>
            <a:blip r:embed="rId4"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ED2FDB87-29F8-80A0-0A46-23C0522EDD2E}"/>
              </a:ext>
            </a:extLst>
          </p:cNvPr>
          <p:cNvSpPr txBox="1"/>
          <p:nvPr/>
        </p:nvSpPr>
        <p:spPr>
          <a:xfrm>
            <a:off x="1400347" y="5871970"/>
            <a:ext cx="6097978" cy="261610"/>
          </a:xfrm>
          <a:prstGeom prst="rect">
            <a:avLst/>
          </a:prstGeom>
          <a:noFill/>
        </p:spPr>
        <p:txBody>
          <a:bodyPr wrap="square">
            <a:spAutoFit/>
          </a:bodyPr>
          <a:lstStyle/>
          <a:p>
            <a:r>
              <a:rPr lang="en-AU" sz="1100" dirty="0">
                <a:hlinkClick r:id="rId5"/>
              </a:rPr>
              <a:t>https://www.youtube.com/watch?v=SF65qrAAEwU&amp;ab_channel=DeakinUniversity</a:t>
            </a:r>
            <a:r>
              <a:rPr lang="en-AU" sz="1100" dirty="0"/>
              <a:t> </a:t>
            </a:r>
          </a:p>
        </p:txBody>
      </p:sp>
      <p:pic>
        <p:nvPicPr>
          <p:cNvPr id="12" name="Picture 11">
            <a:extLst>
              <a:ext uri="{FF2B5EF4-FFF2-40B4-BE49-F238E27FC236}">
                <a16:creationId xmlns:a16="http://schemas.microsoft.com/office/drawing/2014/main" id="{8A9E647B-B83C-0743-6E7C-E2F1063C2027}"/>
              </a:ext>
            </a:extLst>
          </p:cNvPr>
          <p:cNvPicPr>
            <a:picLocks noChangeAspect="1"/>
          </p:cNvPicPr>
          <p:nvPr/>
        </p:nvPicPr>
        <p:blipFill>
          <a:blip r:embed="rId6"/>
          <a:stretch>
            <a:fillRect/>
          </a:stretch>
        </p:blipFill>
        <p:spPr>
          <a:xfrm>
            <a:off x="0" y="3607174"/>
            <a:ext cx="8564956" cy="2113622"/>
          </a:xfrm>
          <a:prstGeom prst="rect">
            <a:avLst/>
          </a:prstGeom>
        </p:spPr>
      </p:pic>
    </p:spTree>
    <p:extLst>
      <p:ext uri="{BB962C8B-B14F-4D97-AF65-F5344CB8AC3E}">
        <p14:creationId xmlns:p14="http://schemas.microsoft.com/office/powerpoint/2010/main" val="295806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77987"/>
            <a:ext cx="3380104" cy="566822"/>
          </a:xfrm>
          <a:prstGeom prst="rect">
            <a:avLst/>
          </a:prstGeom>
        </p:spPr>
        <p:txBody>
          <a:bodyPr vert="horz" wrap="square" lIns="0" tIns="12700" rIns="0" bIns="0" rtlCol="0">
            <a:spAutoFit/>
          </a:bodyPr>
          <a:lstStyle/>
          <a:p>
            <a:pPr marL="12700">
              <a:lnSpc>
                <a:spcPct val="100000"/>
              </a:lnSpc>
              <a:spcBef>
                <a:spcPts val="100"/>
              </a:spcBef>
            </a:pPr>
            <a:r>
              <a:rPr sz="3600" spc="-5" dirty="0"/>
              <a:t>Asking </a:t>
            </a:r>
            <a:r>
              <a:rPr sz="3600" dirty="0"/>
              <a:t>For</a:t>
            </a:r>
            <a:r>
              <a:rPr sz="3600" spc="-20" dirty="0"/>
              <a:t> </a:t>
            </a:r>
            <a:r>
              <a:rPr sz="3600" spc="-5" dirty="0"/>
              <a:t>Help</a:t>
            </a:r>
          </a:p>
        </p:txBody>
      </p:sp>
      <p:sp>
        <p:nvSpPr>
          <p:cNvPr id="3" name="object 3"/>
          <p:cNvSpPr/>
          <p:nvPr/>
        </p:nvSpPr>
        <p:spPr>
          <a:xfrm>
            <a:off x="9372600" y="370062"/>
            <a:ext cx="2650067" cy="1778000"/>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762000" y="3121025"/>
            <a:ext cx="2619375" cy="174307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7057483" y="6048857"/>
            <a:ext cx="2887132" cy="956733"/>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p:nvPr/>
        </p:nvSpPr>
        <p:spPr>
          <a:xfrm>
            <a:off x="483142" y="2562717"/>
            <a:ext cx="2564858" cy="1151466"/>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1066800" y="1524000"/>
            <a:ext cx="1880210" cy="1114425"/>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Rectangle 8"/>
          <p:cNvSpPr/>
          <p:nvPr/>
        </p:nvSpPr>
        <p:spPr>
          <a:xfrm>
            <a:off x="3470982" y="1524000"/>
            <a:ext cx="8551685" cy="4278094"/>
          </a:xfrm>
          <a:prstGeom prst="rect">
            <a:avLst/>
          </a:prstGeom>
        </p:spPr>
        <p:txBody>
          <a:bodyPr wrap="square">
            <a:spAutoFit/>
          </a:bodyPr>
          <a:lstStyle/>
          <a:p>
            <a:r>
              <a:rPr lang="en-AU" sz="2400" b="1" dirty="0"/>
              <a:t>Weekly tutorials are the first point of seeking help from your respective tutors</a:t>
            </a:r>
            <a:r>
              <a:rPr lang="en-AU" sz="2400" dirty="0"/>
              <a:t>. Alternately, you can also use the following:</a:t>
            </a:r>
          </a:p>
          <a:p>
            <a:pPr lvl="0"/>
            <a:endParaRPr lang="en-AU" sz="2400" dirty="0"/>
          </a:p>
          <a:p>
            <a:pPr marL="285750" lvl="0" indent="-285750">
              <a:buFont typeface="Arial" panose="020B0604020202020204" pitchFamily="34" charset="0"/>
              <a:buChar char="•"/>
            </a:pPr>
            <a:r>
              <a:rPr lang="en-AU" sz="2400" dirty="0"/>
              <a:t>Email your tutor </a:t>
            </a:r>
          </a:p>
          <a:p>
            <a:pPr marL="285750" lvl="0" indent="-285750">
              <a:buFont typeface="Arial" panose="020B0604020202020204" pitchFamily="34" charset="0"/>
              <a:buChar char="•"/>
            </a:pPr>
            <a:r>
              <a:rPr lang="en-AU" sz="2400" dirty="0"/>
              <a:t>Weekly discussion forums in </a:t>
            </a:r>
            <a:r>
              <a:rPr lang="en-AU" sz="2400" dirty="0" err="1"/>
              <a:t>CloudDeakin</a:t>
            </a:r>
            <a:r>
              <a:rPr lang="en-AU" sz="2400" dirty="0"/>
              <a:t>. </a:t>
            </a:r>
          </a:p>
          <a:p>
            <a:pPr marL="285750" lvl="0" indent="-285750">
              <a:buFont typeface="Arial" panose="020B0604020202020204" pitchFamily="34" charset="0"/>
              <a:buChar char="•"/>
            </a:pPr>
            <a:r>
              <a:rPr lang="en-AU" sz="2400" dirty="0"/>
              <a:t>Assignment discussion forums for assignments</a:t>
            </a:r>
          </a:p>
          <a:p>
            <a:pPr marL="285750" lvl="0" indent="-285750">
              <a:buFont typeface="Arial" panose="020B0604020202020204" pitchFamily="34" charset="0"/>
              <a:buChar char="•"/>
            </a:pPr>
            <a:r>
              <a:rPr lang="en-AU" sz="2400" dirty="0"/>
              <a:t>Email ONLY for queries of personal nature or assignment extension with unit chair </a:t>
            </a:r>
            <a:r>
              <a:rPr lang="en-AU" sz="2800" b="1" dirty="0"/>
              <a:t>strictly</a:t>
            </a:r>
            <a:r>
              <a:rPr lang="en-AU" sz="2400" dirty="0"/>
              <a:t> directed to </a:t>
            </a:r>
            <a:r>
              <a:rPr lang="en-AU" sz="2400" dirty="0">
                <a:hlinkClick r:id="rId8"/>
              </a:rPr>
              <a:t>lubna.alam@deakin.edu.au</a:t>
            </a:r>
            <a:r>
              <a:rPr lang="en-AU" sz="2400" dirty="0"/>
              <a:t>  </a:t>
            </a:r>
          </a:p>
          <a:p>
            <a:pPr marL="285750" lvl="0" indent="-285750">
              <a:buFont typeface="Arial" panose="020B0604020202020204" pitchFamily="34" charset="0"/>
              <a:buChar char="•"/>
            </a:pPr>
            <a:r>
              <a:rPr lang="en-AU" sz="2400" dirty="0"/>
              <a:t>Email </a:t>
            </a:r>
            <a:r>
              <a:rPr lang="en-AU" sz="2400" b="1" dirty="0"/>
              <a:t>MUST</a:t>
            </a:r>
            <a:r>
              <a:rPr lang="en-AU" sz="2400" dirty="0"/>
              <a:t> contain Unit Code in title: MIS782</a:t>
            </a:r>
          </a:p>
          <a:p>
            <a:pPr marL="285750" lvl="0" indent="-285750">
              <a:buFont typeface="Arial" panose="020B0604020202020204" pitchFamily="34" charset="0"/>
              <a:buChar char="•"/>
            </a:pPr>
            <a:endParaRPr lang="en-AU" sz="2800" dirty="0"/>
          </a:p>
        </p:txBody>
      </p:sp>
    </p:spTree>
    <p:extLst>
      <p:ext uri="{BB962C8B-B14F-4D97-AF65-F5344CB8AC3E}">
        <p14:creationId xmlns:p14="http://schemas.microsoft.com/office/powerpoint/2010/main" val="148092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0" y="1676400"/>
            <a:ext cx="2090639" cy="1661993"/>
          </a:xfrm>
        </p:spPr>
        <p:txBody>
          <a:bodyPr>
            <a:normAutofit/>
          </a:bodyPr>
          <a:lstStyle/>
          <a:p>
            <a:r>
              <a:rPr lang="en-US" b="1" dirty="0"/>
              <a:t>Learning support services </a:t>
            </a:r>
            <a:endParaRPr lang="en-AU" dirty="0"/>
          </a:p>
        </p:txBody>
      </p:sp>
      <p:graphicFrame>
        <p:nvGraphicFramePr>
          <p:cNvPr id="4" name="Table 3"/>
          <p:cNvGraphicFramePr>
            <a:graphicFrameLocks noGrp="1"/>
          </p:cNvGraphicFramePr>
          <p:nvPr/>
        </p:nvGraphicFramePr>
        <p:xfrm>
          <a:off x="463923" y="272527"/>
          <a:ext cx="8559052" cy="6351362"/>
        </p:xfrm>
        <a:graphic>
          <a:graphicData uri="http://schemas.openxmlformats.org/drawingml/2006/table">
            <a:tbl>
              <a:tblPr firstRow="1" firstCol="1" bandRow="1">
                <a:tableStyleId>{5C22544A-7EE6-4342-B048-85BDC9FD1C3A}</a:tableStyleId>
              </a:tblPr>
              <a:tblGrid>
                <a:gridCol w="2720658">
                  <a:extLst>
                    <a:ext uri="{9D8B030D-6E8A-4147-A177-3AD203B41FA5}">
                      <a16:colId xmlns:a16="http://schemas.microsoft.com/office/drawing/2014/main" val="3689616933"/>
                    </a:ext>
                  </a:extLst>
                </a:gridCol>
                <a:gridCol w="2027454">
                  <a:extLst>
                    <a:ext uri="{9D8B030D-6E8A-4147-A177-3AD203B41FA5}">
                      <a16:colId xmlns:a16="http://schemas.microsoft.com/office/drawing/2014/main" val="3066676079"/>
                    </a:ext>
                  </a:extLst>
                </a:gridCol>
                <a:gridCol w="1905470">
                  <a:extLst>
                    <a:ext uri="{9D8B030D-6E8A-4147-A177-3AD203B41FA5}">
                      <a16:colId xmlns:a16="http://schemas.microsoft.com/office/drawing/2014/main" val="4264773722"/>
                    </a:ext>
                  </a:extLst>
                </a:gridCol>
                <a:gridCol w="1905470">
                  <a:extLst>
                    <a:ext uri="{9D8B030D-6E8A-4147-A177-3AD203B41FA5}">
                      <a16:colId xmlns:a16="http://schemas.microsoft.com/office/drawing/2014/main" val="1681296294"/>
                    </a:ext>
                  </a:extLst>
                </a:gridCol>
              </a:tblGrid>
              <a:tr h="126075">
                <a:tc>
                  <a:txBody>
                    <a:bodyPr/>
                    <a:lstStyle/>
                    <a:p>
                      <a:pPr>
                        <a:spcAft>
                          <a:spcPts val="0"/>
                        </a:spcAft>
                      </a:pPr>
                      <a:r>
                        <a:rPr lang="en-US" sz="1050" b="1" dirty="0">
                          <a:effectLst/>
                        </a:rPr>
                        <a:t>Support Service </a:t>
                      </a: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Where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Hours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Conditions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4218580306"/>
                  </a:ext>
                </a:extLst>
              </a:tr>
              <a:tr h="384228">
                <a:tc rowSpan="3">
                  <a:txBody>
                    <a:bodyPr/>
                    <a:lstStyle/>
                    <a:p>
                      <a:pPr>
                        <a:spcAft>
                          <a:spcPts val="0"/>
                        </a:spcAft>
                      </a:pPr>
                      <a:r>
                        <a:rPr lang="en-US" sz="1050" b="1" dirty="0">
                          <a:effectLst/>
                        </a:rPr>
                        <a:t>General study skills support:</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Goal setting and time management</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Note taking</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Online learning and digital study tools </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Getting </a:t>
                      </a:r>
                      <a:r>
                        <a:rPr lang="en-US" sz="1050" b="1" dirty="0" err="1">
                          <a:effectLst/>
                        </a:rPr>
                        <a:t>organised</a:t>
                      </a:r>
                      <a:r>
                        <a:rPr lang="en-US" sz="1050" b="1" dirty="0">
                          <a:effectLst/>
                        </a:rPr>
                        <a:t> </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Participating in discussions</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Oral presentations </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Group work</a:t>
                      </a:r>
                      <a:br>
                        <a:rPr lang="en-US" sz="1050" b="1" dirty="0">
                          <a:effectLst/>
                        </a:rPr>
                      </a:br>
                      <a:endParaRPr lang="en-AU" sz="1100" b="1" dirty="0">
                        <a:effectLst/>
                      </a:endParaRPr>
                    </a:p>
                    <a:p>
                      <a:pPr>
                        <a:spcAft>
                          <a:spcPts val="0"/>
                        </a:spcAft>
                      </a:pPr>
                      <a:r>
                        <a:rPr lang="en-US" sz="1050" b="1" dirty="0">
                          <a:effectLst/>
                        </a:rPr>
                        <a:t>Assignment writing assistance:</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Writing / structure</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English language</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Argument / idea development</a:t>
                      </a:r>
                      <a:endParaRPr lang="en-AU" sz="1100" b="1" dirty="0">
                        <a:effectLst/>
                      </a:endParaRPr>
                    </a:p>
                    <a:p>
                      <a:pPr marL="342900" lvl="0" indent="-342900">
                        <a:spcAft>
                          <a:spcPts val="0"/>
                        </a:spcAft>
                        <a:buFont typeface="Courier New" panose="02070309020205020404" pitchFamily="49" charset="0"/>
                        <a:buChar char="o"/>
                      </a:pPr>
                      <a:r>
                        <a:rPr lang="en-US" sz="1050" b="1" dirty="0">
                          <a:effectLst/>
                        </a:rPr>
                        <a:t>Referencing</a:t>
                      </a:r>
                      <a:br>
                        <a:rPr lang="en-US" sz="1050" b="1" dirty="0">
                          <a:effectLst/>
                        </a:rPr>
                      </a:b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Writing Mentors: </a:t>
                      </a:r>
                      <a:r>
                        <a:rPr lang="en-US" sz="1050" b="1" u="sng">
                          <a:effectLst/>
                          <a:hlinkClick r:id="rId3"/>
                        </a:rPr>
                        <a:t>on campus or online</a:t>
                      </a:r>
                      <a:br>
                        <a:rPr lang="en-US" sz="1050" b="1" u="sng">
                          <a:effectLst/>
                        </a:rPr>
                      </a:b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Set times during trimester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No bookings required</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2411698445"/>
                  </a:ext>
                </a:extLst>
              </a:tr>
              <a:tr h="762453">
                <a:tc vMerge="1">
                  <a:txBody>
                    <a:bodyPr/>
                    <a:lstStyle/>
                    <a:p>
                      <a:endParaRPr lang="en-AU"/>
                    </a:p>
                  </a:txBody>
                  <a:tcPr/>
                </a:tc>
                <a:tc>
                  <a:txBody>
                    <a:bodyPr/>
                    <a:lstStyle/>
                    <a:p>
                      <a:pPr>
                        <a:spcAft>
                          <a:spcPts val="0"/>
                        </a:spcAft>
                      </a:pPr>
                      <a:r>
                        <a:rPr lang="en-US" sz="1050" b="1" dirty="0">
                          <a:effectLst/>
                        </a:rPr>
                        <a:t>Individual consultations with Language and Learning Advisers: </a:t>
                      </a:r>
                      <a:r>
                        <a:rPr lang="en-US" sz="1050" b="1" u="sng" dirty="0">
                          <a:effectLst/>
                          <a:hlinkClick r:id="rId4"/>
                        </a:rPr>
                        <a:t>on campus or via Skype</a:t>
                      </a:r>
                      <a:br>
                        <a:rPr lang="en-US" sz="1050" b="1" u="sng" dirty="0">
                          <a:effectLst/>
                        </a:rPr>
                      </a:b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Until 8.30 pm Mon-Fri</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Bookings required</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1520169864"/>
                  </a:ext>
                </a:extLst>
              </a:tr>
              <a:tr h="1260749">
                <a:tc vMerge="1">
                  <a:txBody>
                    <a:bodyPr/>
                    <a:lstStyle/>
                    <a:p>
                      <a:endParaRPr lang="en-AU"/>
                    </a:p>
                  </a:txBody>
                  <a:tcPr/>
                </a:tc>
                <a:tc>
                  <a:txBody>
                    <a:bodyPr/>
                    <a:lstStyle/>
                    <a:p>
                      <a:pPr>
                        <a:spcAft>
                          <a:spcPts val="0"/>
                        </a:spcAft>
                      </a:pPr>
                      <a:r>
                        <a:rPr lang="en-US" sz="1050" b="1" dirty="0">
                          <a:effectLst/>
                        </a:rPr>
                        <a:t>Study Support: </a:t>
                      </a:r>
                      <a:r>
                        <a:rPr lang="en-US" sz="1050" b="1" u="sng" dirty="0">
                          <a:effectLst/>
                          <a:hlinkClick r:id="rId5"/>
                        </a:rPr>
                        <a:t>Email enquiries</a:t>
                      </a: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All times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For shorter queries</a:t>
                      </a:r>
                      <a:br>
                        <a:rPr lang="en-US" sz="1050" b="1">
                          <a:effectLst/>
                        </a:rPr>
                      </a:br>
                      <a:endParaRPr lang="en-AU" sz="1100" b="1">
                        <a:effectLst/>
                      </a:endParaRPr>
                    </a:p>
                    <a:p>
                      <a:pPr>
                        <a:spcAft>
                          <a:spcPts val="0"/>
                        </a:spcAft>
                      </a:pPr>
                      <a:r>
                        <a:rPr lang="en-US" sz="1050" b="1">
                          <a:effectLst/>
                        </a:rPr>
                        <a:t>Replies within 24 hours on business days</a:t>
                      </a:r>
                      <a:br>
                        <a:rPr lang="en-US" sz="1050" b="1">
                          <a:effectLst/>
                        </a:rPr>
                      </a:b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71163154"/>
                  </a:ext>
                </a:extLst>
              </a:tr>
              <a:tr h="630375">
                <a:tc rowSpan="2">
                  <a:txBody>
                    <a:bodyPr/>
                    <a:lstStyle/>
                    <a:p>
                      <a:pPr>
                        <a:spcAft>
                          <a:spcPts val="0"/>
                        </a:spcAft>
                      </a:pPr>
                      <a:r>
                        <a:rPr lang="en-US" sz="1050" b="1">
                          <a:effectLst/>
                        </a:rPr>
                        <a:t>Maths assistance:</a:t>
                      </a:r>
                      <a:endParaRPr lang="en-AU" sz="1100" b="1">
                        <a:effectLst/>
                      </a:endParaRPr>
                    </a:p>
                    <a:p>
                      <a:pPr marL="342900" lvl="0" indent="-342900">
                        <a:spcAft>
                          <a:spcPts val="0"/>
                        </a:spcAft>
                        <a:buFont typeface="Courier New" panose="02070309020205020404" pitchFamily="49" charset="0"/>
                        <a:buChar char="o"/>
                      </a:pPr>
                      <a:r>
                        <a:rPr lang="en-US" sz="1050" b="1">
                          <a:effectLst/>
                        </a:rPr>
                        <a:t>Coaching in solving problems</a:t>
                      </a:r>
                      <a:endParaRPr lang="en-AU" sz="1100" b="1">
                        <a:effectLst/>
                      </a:endParaRPr>
                    </a:p>
                    <a:p>
                      <a:pPr marL="342900" lvl="0" indent="-342900">
                        <a:spcAft>
                          <a:spcPts val="0"/>
                        </a:spcAft>
                        <a:buFont typeface="Courier New" panose="02070309020205020404" pitchFamily="49" charset="0"/>
                        <a:buChar char="o"/>
                      </a:pPr>
                      <a:r>
                        <a:rPr lang="en-US" sz="1050" b="1">
                          <a:effectLst/>
                        </a:rPr>
                        <a:t>Explanation of concepts and methodologies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dirty="0" err="1">
                          <a:effectLst/>
                        </a:rPr>
                        <a:t>Maths</a:t>
                      </a:r>
                      <a:r>
                        <a:rPr lang="en-US" sz="1050" b="1" dirty="0">
                          <a:effectLst/>
                        </a:rPr>
                        <a:t> Mentors: </a:t>
                      </a:r>
                      <a:r>
                        <a:rPr lang="en-US" sz="1050" b="1" u="sng" dirty="0">
                          <a:effectLst/>
                          <a:hlinkClick r:id="rId6"/>
                        </a:rPr>
                        <a:t>drop in consultations on campus, via Skype or phone</a:t>
                      </a:r>
                      <a:endParaRPr lang="en-AU" sz="1100" b="1" dirty="0">
                        <a:effectLst/>
                      </a:endParaRPr>
                    </a:p>
                    <a:p>
                      <a:pPr>
                        <a:spcAft>
                          <a:spcPts val="0"/>
                        </a:spcAft>
                      </a:pPr>
                      <a:r>
                        <a:rPr lang="en-US" sz="1050" b="1" dirty="0">
                          <a:effectLst/>
                        </a:rPr>
                        <a:t> </a:t>
                      </a: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Set times during trimester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dirty="0">
                          <a:effectLst/>
                        </a:rPr>
                        <a:t>No bookings required</a:t>
                      </a: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217406922"/>
                  </a:ext>
                </a:extLst>
              </a:tr>
              <a:tr h="756450">
                <a:tc vMerge="1">
                  <a:txBody>
                    <a:bodyPr/>
                    <a:lstStyle/>
                    <a:p>
                      <a:endParaRPr lang="en-AU"/>
                    </a:p>
                  </a:txBody>
                  <a:tcPr/>
                </a:tc>
                <a:tc>
                  <a:txBody>
                    <a:bodyPr/>
                    <a:lstStyle/>
                    <a:p>
                      <a:pPr>
                        <a:spcAft>
                          <a:spcPts val="0"/>
                        </a:spcAft>
                      </a:pPr>
                      <a:r>
                        <a:rPr lang="en-US" sz="1050" b="1">
                          <a:effectLst/>
                        </a:rPr>
                        <a:t>Students Helping Students: </a:t>
                      </a:r>
                      <a:r>
                        <a:rPr lang="en-US" sz="1050" b="1" u="sng">
                          <a:effectLst/>
                          <a:hlinkClick r:id="rId7"/>
                        </a:rPr>
                        <a:t>Email enquiries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All times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For shorter queries</a:t>
                      </a:r>
                      <a:br>
                        <a:rPr lang="en-US" sz="1050" b="1">
                          <a:effectLst/>
                        </a:rPr>
                      </a:br>
                      <a:br>
                        <a:rPr lang="en-US" sz="1050" b="1">
                          <a:effectLst/>
                        </a:rPr>
                      </a:br>
                      <a:r>
                        <a:rPr lang="en-US" sz="1050" b="1">
                          <a:effectLst/>
                        </a:rPr>
                        <a:t>Replies within 24 hours on business days</a:t>
                      </a:r>
                      <a:endParaRPr lang="en-AU" sz="1100" b="1">
                        <a:effectLst/>
                      </a:endParaRPr>
                    </a:p>
                    <a:p>
                      <a:pPr>
                        <a:spcAft>
                          <a:spcPts val="0"/>
                        </a:spcAft>
                      </a:pPr>
                      <a:r>
                        <a:rPr lang="en-US" sz="1050" b="1">
                          <a:effectLst/>
                          <a:highlight>
                            <a:srgbClr val="FFFF00"/>
                          </a:highligh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1529871025"/>
                  </a:ext>
                </a:extLst>
              </a:tr>
              <a:tr h="630375">
                <a:tc>
                  <a:txBody>
                    <a:bodyPr/>
                    <a:lstStyle/>
                    <a:p>
                      <a:pPr>
                        <a:spcAft>
                          <a:spcPts val="0"/>
                        </a:spcAft>
                      </a:pPr>
                      <a:r>
                        <a:rPr lang="en-US" sz="1050" b="1">
                          <a:effectLst/>
                        </a:rPr>
                        <a:t>Unit specific assistance:</a:t>
                      </a:r>
                      <a:endParaRPr lang="en-AU" sz="1100" b="1">
                        <a:effectLst/>
                      </a:endParaRPr>
                    </a:p>
                    <a:p>
                      <a:pPr>
                        <a:spcAft>
                          <a:spcPts val="0"/>
                        </a:spcAft>
                      </a:pPr>
                      <a:r>
                        <a:rPr lang="en-US" sz="1050" b="1">
                          <a:effectLst/>
                        </a:rPr>
                        <a:t>Regular group sessions lead by a Peer Student Leader for selected units of study</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Refer to </a:t>
                      </a:r>
                      <a:r>
                        <a:rPr lang="en-US" sz="1050" b="1" u="sng">
                          <a:effectLst/>
                          <a:hlinkClick r:id="rId8"/>
                        </a:rPr>
                        <a:t>PASS timetable</a:t>
                      </a:r>
                      <a:r>
                        <a:rPr lang="en-US" sz="1050" b="1">
                          <a:effectLst/>
                        </a:rPr>
                        <a:t> for unit details and session times.</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Set times during trimester – refer to timetable.</a:t>
                      </a:r>
                      <a:endParaRPr lang="en-AU" sz="1100" b="1">
                        <a:effectLst/>
                      </a:endParaRPr>
                    </a:p>
                    <a:p>
                      <a:pPr>
                        <a:spcAft>
                          <a:spcPts val="0"/>
                        </a:spcAft>
                      </a:pPr>
                      <a:r>
                        <a:rPr lang="en-US" sz="1050" b="1">
                          <a:effectLst/>
                        </a:rPr>
                        <a:t> </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Register for interest in attending a PASS session.</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395365902"/>
                  </a:ext>
                </a:extLst>
              </a:tr>
              <a:tr h="630375">
                <a:tc rowSpan="2">
                  <a:txBody>
                    <a:bodyPr/>
                    <a:lstStyle/>
                    <a:p>
                      <a:pPr>
                        <a:spcAft>
                          <a:spcPts val="0"/>
                        </a:spcAft>
                      </a:pPr>
                      <a:r>
                        <a:rPr lang="en-US" sz="1050" b="1">
                          <a:effectLst/>
                        </a:rPr>
                        <a:t>Student Mentor Program:</a:t>
                      </a:r>
                      <a:endParaRPr lang="en-AU" sz="1100" b="1">
                        <a:effectLst/>
                      </a:endParaRPr>
                    </a:p>
                    <a:p>
                      <a:pPr>
                        <a:spcAft>
                          <a:spcPts val="0"/>
                        </a:spcAft>
                      </a:pPr>
                      <a:r>
                        <a:rPr lang="en-US" sz="1050" b="1">
                          <a:effectLst/>
                        </a:rPr>
                        <a:t>Experienced students share their knowledge to help you:</a:t>
                      </a:r>
                      <a:endParaRPr lang="en-AU" sz="1100" b="1">
                        <a:effectLst/>
                      </a:endParaRPr>
                    </a:p>
                    <a:p>
                      <a:pPr marL="342900" lvl="0" indent="-342900">
                        <a:spcAft>
                          <a:spcPts val="0"/>
                        </a:spcAft>
                        <a:buFont typeface="Courier New" panose="02070309020205020404" pitchFamily="49" charset="0"/>
                        <a:buChar char="o"/>
                      </a:pPr>
                      <a:r>
                        <a:rPr lang="en-US" sz="1050" b="1">
                          <a:effectLst/>
                        </a:rPr>
                        <a:t>Develop study skills</a:t>
                      </a:r>
                      <a:endParaRPr lang="en-AU" sz="1100" b="1">
                        <a:effectLst/>
                      </a:endParaRPr>
                    </a:p>
                    <a:p>
                      <a:pPr marL="342900" lvl="0" indent="-342900">
                        <a:spcAft>
                          <a:spcPts val="0"/>
                        </a:spcAft>
                        <a:buFont typeface="Courier New" panose="02070309020205020404" pitchFamily="49" charset="0"/>
                        <a:buChar char="o"/>
                      </a:pPr>
                      <a:r>
                        <a:rPr lang="en-US" sz="1050" b="1">
                          <a:effectLst/>
                        </a:rPr>
                        <a:t>Link to support services</a:t>
                      </a:r>
                      <a:endParaRPr lang="en-AU" sz="1100" b="1">
                        <a:effectLst/>
                      </a:endParaRPr>
                    </a:p>
                    <a:p>
                      <a:pPr marL="342900" lvl="0" indent="-342900">
                        <a:spcAft>
                          <a:spcPts val="0"/>
                        </a:spcAft>
                        <a:buFont typeface="Courier New" panose="02070309020205020404" pitchFamily="49" charset="0"/>
                        <a:buChar char="o"/>
                      </a:pPr>
                      <a:r>
                        <a:rPr lang="en-US" sz="1050" b="1">
                          <a:effectLst/>
                        </a:rPr>
                        <a:t>Increase your level of confidence with the learning environment</a:t>
                      </a:r>
                      <a:endParaRPr lang="en-AU" sz="1100" b="1">
                        <a:effectLst/>
                      </a:endParaRPr>
                    </a:p>
                    <a:p>
                      <a:pPr marL="342900" lvl="0" indent="-342900">
                        <a:spcAft>
                          <a:spcPts val="0"/>
                        </a:spcAft>
                        <a:buFont typeface="Courier New" panose="02070309020205020404" pitchFamily="49" charset="0"/>
                        <a:buChar char="o"/>
                      </a:pPr>
                      <a:r>
                        <a:rPr lang="en-US" sz="1050" b="1">
                          <a:effectLst/>
                        </a:rPr>
                        <a:t>Get to know new people</a:t>
                      </a:r>
                      <a:endParaRPr lang="en-AU" sz="1100" b="1">
                        <a:effectLst/>
                      </a:endParaRPr>
                    </a:p>
                    <a:p>
                      <a:pPr marL="342900" lvl="0" indent="-342900">
                        <a:spcAft>
                          <a:spcPts val="0"/>
                        </a:spcAft>
                        <a:buFont typeface="Courier New" panose="02070309020205020404" pitchFamily="49" charset="0"/>
                        <a:buChar char="o"/>
                      </a:pPr>
                      <a:r>
                        <a:rPr lang="en-US" sz="1050" b="1">
                          <a:effectLst/>
                        </a:rPr>
                        <a:t>Get involved</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Refer to the </a:t>
                      </a:r>
                      <a:r>
                        <a:rPr lang="en-US" sz="1050" b="1" u="sng">
                          <a:effectLst/>
                          <a:hlinkClick r:id="rId9"/>
                        </a:rPr>
                        <a:t>Student Mentor Program</a:t>
                      </a:r>
                      <a:r>
                        <a:rPr lang="en-US" sz="1050" b="1">
                          <a:effectLst/>
                        </a:rPr>
                        <a:t> page for details and to register</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Registration required</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1510223898"/>
                  </a:ext>
                </a:extLst>
              </a:tr>
              <a:tr h="806000">
                <a:tc vMerge="1">
                  <a:txBody>
                    <a:bodyPr/>
                    <a:lstStyle/>
                    <a:p>
                      <a:endParaRPr lang="en-AU"/>
                    </a:p>
                  </a:txBody>
                  <a:tcPr/>
                </a:tc>
                <a:tc>
                  <a:txBody>
                    <a:bodyPr/>
                    <a:lstStyle/>
                    <a:p>
                      <a:pPr>
                        <a:spcAft>
                          <a:spcPts val="0"/>
                        </a:spcAft>
                      </a:pPr>
                      <a:r>
                        <a:rPr lang="en-US" sz="1050" b="1" u="sng">
                          <a:effectLst/>
                          <a:hlinkClick r:id="rId10"/>
                        </a:rPr>
                        <a:t>Drop in Station</a:t>
                      </a:r>
                      <a:endParaRPr lang="en-AU" sz="1100" b="1">
                        <a:effectLst/>
                      </a:endParaRPr>
                    </a:p>
                    <a:p>
                      <a:pPr>
                        <a:spcAft>
                          <a:spcPts val="0"/>
                        </a:spcAft>
                      </a:pPr>
                      <a:r>
                        <a:rPr lang="en-US" sz="1050" b="1">
                          <a:effectLst/>
                        </a:rPr>
                        <a:t>Student Drop-in Station (DIS)</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a:effectLst/>
                        </a:rPr>
                        <a:t>Set times during trimester – refer to </a:t>
                      </a:r>
                      <a:r>
                        <a:rPr lang="en-US" sz="1050" b="1" u="sng">
                          <a:effectLst/>
                          <a:hlinkClick r:id="rId10"/>
                        </a:rPr>
                        <a:t>timetable</a:t>
                      </a:r>
                      <a:r>
                        <a:rPr lang="en-US" sz="1050" b="1">
                          <a:effectLst/>
                        </a:rPr>
                        <a:t>.</a:t>
                      </a:r>
                      <a:endParaRPr lang="en-AU" sz="1100" b="1">
                        <a:effectLst/>
                      </a:endParaRPr>
                    </a:p>
                    <a:p>
                      <a:pPr>
                        <a:spcAft>
                          <a:spcPts val="0"/>
                        </a:spcAft>
                      </a:pPr>
                      <a:r>
                        <a:rPr lang="en-US" sz="1050" b="1">
                          <a:effectLst/>
                        </a:rPr>
                        <a:t> </a:t>
                      </a:r>
                      <a:endParaRPr lang="en-AU" sz="1100" b="1">
                        <a:effectLst/>
                        <a:latin typeface="Times New Roman" panose="02020603050405020304" pitchFamily="18" charset="0"/>
                        <a:ea typeface="MS Mincho"/>
                        <a:cs typeface="Times New Roman" panose="02020603050405020304" pitchFamily="18" charset="0"/>
                      </a:endParaRPr>
                    </a:p>
                  </a:txBody>
                  <a:tcPr marL="39677" marR="39677" marT="0" marB="0"/>
                </a:tc>
                <a:tc>
                  <a:txBody>
                    <a:bodyPr/>
                    <a:lstStyle/>
                    <a:p>
                      <a:pPr>
                        <a:spcAft>
                          <a:spcPts val="0"/>
                        </a:spcAft>
                      </a:pPr>
                      <a:r>
                        <a:rPr lang="en-US" sz="1050" b="1" dirty="0">
                          <a:effectLst/>
                        </a:rPr>
                        <a:t>No bookings required</a:t>
                      </a:r>
                      <a:endParaRPr lang="en-AU" sz="1100" b="1" dirty="0">
                        <a:effectLst/>
                        <a:latin typeface="Times New Roman" panose="02020603050405020304" pitchFamily="18" charset="0"/>
                        <a:ea typeface="MS Mincho"/>
                        <a:cs typeface="Times New Roman" panose="02020603050405020304" pitchFamily="18" charset="0"/>
                      </a:endParaRPr>
                    </a:p>
                  </a:txBody>
                  <a:tcPr marL="39677" marR="39677" marT="0" marB="0"/>
                </a:tc>
                <a:extLst>
                  <a:ext uri="{0D108BD9-81ED-4DB2-BD59-A6C34878D82A}">
                    <a16:rowId xmlns:a16="http://schemas.microsoft.com/office/drawing/2014/main" val="1948561740"/>
                  </a:ext>
                </a:extLst>
              </a:tr>
            </a:tbl>
          </a:graphicData>
        </a:graphic>
      </p:graphicFrame>
    </p:spTree>
    <p:extLst>
      <p:ext uri="{BB962C8B-B14F-4D97-AF65-F5344CB8AC3E}">
        <p14:creationId xmlns:p14="http://schemas.microsoft.com/office/powerpoint/2010/main" val="37290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8D97-B014-4E34-A06E-F1E2603F3458}"/>
              </a:ext>
            </a:extLst>
          </p:cNvPr>
          <p:cNvSpPr>
            <a:spLocks noGrp="1"/>
          </p:cNvSpPr>
          <p:nvPr>
            <p:ph type="title"/>
          </p:nvPr>
        </p:nvSpPr>
        <p:spPr>
          <a:xfrm>
            <a:off x="228368" y="220638"/>
            <a:ext cx="3059969" cy="4697413"/>
          </a:xfrm>
        </p:spPr>
        <p:txBody>
          <a:bodyPr>
            <a:normAutofit/>
          </a:bodyPr>
          <a:lstStyle/>
          <a:p>
            <a:r>
              <a:rPr lang="en-US" sz="3600" b="1" dirty="0"/>
              <a:t>Plagiarism</a:t>
            </a:r>
            <a:endParaRPr lang="en-AU" sz="3600" b="1" dirty="0"/>
          </a:p>
        </p:txBody>
      </p:sp>
      <p:sp>
        <p:nvSpPr>
          <p:cNvPr id="3" name="Content Placeholder 2">
            <a:extLst>
              <a:ext uri="{FF2B5EF4-FFF2-40B4-BE49-F238E27FC236}">
                <a16:creationId xmlns:a16="http://schemas.microsoft.com/office/drawing/2014/main" id="{944B97E8-3E7E-4910-B889-A47A6F53FEF6}"/>
              </a:ext>
            </a:extLst>
          </p:cNvPr>
          <p:cNvSpPr>
            <a:spLocks noGrp="1"/>
          </p:cNvSpPr>
          <p:nvPr>
            <p:ph idx="1"/>
          </p:nvPr>
        </p:nvSpPr>
        <p:spPr>
          <a:xfrm>
            <a:off x="228367" y="1368423"/>
            <a:ext cx="10448800" cy="4697413"/>
          </a:xfrm>
        </p:spPr>
        <p:txBody>
          <a:bodyPr>
            <a:noAutofit/>
          </a:bodyPr>
          <a:lstStyle/>
          <a:p>
            <a:r>
              <a:rPr lang="en-US" sz="2800" dirty="0"/>
              <a:t>See APA7 Referencing Style: </a:t>
            </a:r>
            <a:r>
              <a:rPr lang="en-US" sz="2800" dirty="0">
                <a:hlinkClick r:id="rId3"/>
              </a:rPr>
              <a:t>https://www.deakin.edu.au/students/study-support/resources-and-referencing/referencing/referencing-explained/introduction</a:t>
            </a:r>
            <a:r>
              <a:rPr lang="en-US" sz="2800" dirty="0"/>
              <a:t> </a:t>
            </a:r>
          </a:p>
          <a:p>
            <a:r>
              <a:rPr lang="en-US" sz="2800" dirty="0"/>
              <a:t>You must cite and acknowledge the sources of all information in your work (review question answers and assignment)</a:t>
            </a:r>
          </a:p>
          <a:p>
            <a:r>
              <a:rPr lang="en-US" sz="2800" dirty="0"/>
              <a:t>Citing the sources, paraphrasing and incorporating that paraphrasing in your work will increase your credibility and increase your mark</a:t>
            </a:r>
          </a:p>
          <a:p>
            <a:r>
              <a:rPr lang="en-US" sz="2800" dirty="0"/>
              <a:t>If unsure, please check Deakin University’s policy on plagiarism and referencing</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D1FB71A6-26C4-469D-80D2-560ED0096EE7}"/>
              </a:ext>
            </a:extLst>
          </p:cNvPr>
          <p:cNvSpPr>
            <a:spLocks noGrp="1"/>
          </p:cNvSpPr>
          <p:nvPr>
            <p:ph type="sldNum" sz="quarter" idx="12"/>
          </p:nvPr>
        </p:nvSpPr>
        <p:spPr>
          <a:xfrm>
            <a:off x="10276321" y="5883274"/>
            <a:ext cx="771089" cy="365125"/>
          </a:xfrm>
        </p:spPr>
        <p:txBody>
          <a:bodyPr>
            <a:normAutofit/>
          </a:bodyPr>
          <a:lstStyle/>
          <a:p>
            <a:pPr>
              <a:spcAft>
                <a:spcPts val="600"/>
              </a:spcAft>
            </a:pPr>
            <a:fld id="{CCAD2753-B82C-4A4E-82B6-9342EAD1E0F1}" type="slidenum">
              <a:rPr lang="en-AU" smtClean="0"/>
              <a:pPr>
                <a:spcAft>
                  <a:spcPts val="600"/>
                </a:spcAft>
              </a:pPr>
              <a:t>12</a:t>
            </a:fld>
            <a:endParaRPr lang="en-AU" dirty="0"/>
          </a:p>
        </p:txBody>
      </p:sp>
    </p:spTree>
    <p:extLst>
      <p:ext uri="{BB962C8B-B14F-4D97-AF65-F5344CB8AC3E}">
        <p14:creationId xmlns:p14="http://schemas.microsoft.com/office/powerpoint/2010/main" val="247127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1384-3659-274B-977D-FA71771533D4}"/>
              </a:ext>
            </a:extLst>
          </p:cNvPr>
          <p:cNvSpPr>
            <a:spLocks noGrp="1"/>
          </p:cNvSpPr>
          <p:nvPr>
            <p:ph type="title"/>
          </p:nvPr>
        </p:nvSpPr>
        <p:spPr>
          <a:xfrm>
            <a:off x="100982" y="180972"/>
            <a:ext cx="8911687" cy="1280890"/>
          </a:xfrm>
        </p:spPr>
        <p:txBody>
          <a:bodyPr/>
          <a:lstStyle/>
          <a:p>
            <a:r>
              <a:rPr lang="en-US" sz="2800" dirty="0"/>
              <a:t>Academic Integrity (HAI010, STP050, AAI018, MAI010)</a:t>
            </a:r>
          </a:p>
        </p:txBody>
      </p:sp>
      <p:sp>
        <p:nvSpPr>
          <p:cNvPr id="5" name="Content Placeholder 4">
            <a:extLst>
              <a:ext uri="{FF2B5EF4-FFF2-40B4-BE49-F238E27FC236}">
                <a16:creationId xmlns:a16="http://schemas.microsoft.com/office/drawing/2014/main" id="{AD07FB22-F1E8-DD49-BA31-E345DB346203}"/>
              </a:ext>
            </a:extLst>
          </p:cNvPr>
          <p:cNvSpPr>
            <a:spLocks noGrp="1"/>
          </p:cNvSpPr>
          <p:nvPr>
            <p:ph idx="1"/>
          </p:nvPr>
        </p:nvSpPr>
        <p:spPr>
          <a:xfrm>
            <a:off x="210395" y="1377329"/>
            <a:ext cx="11067417" cy="3777622"/>
          </a:xfrm>
        </p:spPr>
        <p:txBody>
          <a:bodyPr/>
          <a:lstStyle/>
          <a:p>
            <a:pPr>
              <a:lnSpc>
                <a:spcPct val="100000"/>
              </a:lnSpc>
              <a:spcBef>
                <a:spcPts val="0"/>
              </a:spcBef>
            </a:pPr>
            <a:r>
              <a:rPr lang="en-US" sz="3200" dirty="0"/>
              <a:t>All new Deakin students are required to complete this unit. There is no cost for this unit.</a:t>
            </a:r>
          </a:p>
          <a:p>
            <a:pPr>
              <a:lnSpc>
                <a:spcPct val="100000"/>
              </a:lnSpc>
              <a:spcBef>
                <a:spcPts val="0"/>
              </a:spcBef>
              <a:spcAft>
                <a:spcPts val="0"/>
              </a:spcAft>
            </a:pPr>
            <a:r>
              <a:rPr lang="en-US" sz="3200" dirty="0"/>
              <a:t>It does not contribute to your Weighted Average Mark (WAM) for your studies.</a:t>
            </a:r>
          </a:p>
          <a:p>
            <a:pPr>
              <a:lnSpc>
                <a:spcPct val="100000"/>
              </a:lnSpc>
              <a:spcBef>
                <a:spcPts val="0"/>
              </a:spcBef>
            </a:pPr>
            <a:r>
              <a:rPr lang="en-US" sz="3200" dirty="0"/>
              <a:t>You will find the Tile for this unit in the ’My Learning’ area of </a:t>
            </a:r>
            <a:r>
              <a:rPr lang="en-US" sz="3200" dirty="0" err="1"/>
              <a:t>DeakinHub</a:t>
            </a:r>
            <a:r>
              <a:rPr lang="en-US" sz="3200" dirty="0"/>
              <a:t>, with your other units.</a:t>
            </a:r>
          </a:p>
          <a:p>
            <a:pPr>
              <a:lnSpc>
                <a:spcPct val="100000"/>
              </a:lnSpc>
              <a:spcBef>
                <a:spcPts val="0"/>
              </a:spcBef>
            </a:pPr>
            <a:r>
              <a:rPr lang="en-US" sz="3200" dirty="0"/>
              <a:t>It will take about 2 hours. </a:t>
            </a:r>
          </a:p>
        </p:txBody>
      </p:sp>
    </p:spTree>
    <p:extLst>
      <p:ext uri="{BB962C8B-B14F-4D97-AF65-F5344CB8AC3E}">
        <p14:creationId xmlns:p14="http://schemas.microsoft.com/office/powerpoint/2010/main" val="3888327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12" y="295497"/>
            <a:ext cx="10277279" cy="574040"/>
          </a:xfrm>
        </p:spPr>
        <p:txBody>
          <a:bodyPr>
            <a:noAutofit/>
          </a:bodyPr>
          <a:lstStyle/>
          <a:p>
            <a:r>
              <a:rPr lang="en-AU" sz="3600" dirty="0"/>
              <a:t>Digital disruptions  changing businesses</a:t>
            </a:r>
          </a:p>
        </p:txBody>
      </p:sp>
      <p:pic>
        <p:nvPicPr>
          <p:cNvPr id="4" name="Picture 3"/>
          <p:cNvPicPr>
            <a:picLocks noChangeAspect="1"/>
          </p:cNvPicPr>
          <p:nvPr/>
        </p:nvPicPr>
        <p:blipFill>
          <a:blip r:embed="rId3"/>
          <a:stretch>
            <a:fillRect/>
          </a:stretch>
        </p:blipFill>
        <p:spPr>
          <a:xfrm>
            <a:off x="550190" y="1640238"/>
            <a:ext cx="1609725" cy="1599939"/>
          </a:xfrm>
          <a:prstGeom prst="rect">
            <a:avLst/>
          </a:prstGeom>
        </p:spPr>
      </p:pic>
      <p:pic>
        <p:nvPicPr>
          <p:cNvPr id="6" name="Picture 5"/>
          <p:cNvPicPr>
            <a:picLocks noChangeAspect="1"/>
          </p:cNvPicPr>
          <p:nvPr/>
        </p:nvPicPr>
        <p:blipFill>
          <a:blip r:embed="rId4"/>
          <a:stretch>
            <a:fillRect/>
          </a:stretch>
        </p:blipFill>
        <p:spPr>
          <a:xfrm>
            <a:off x="3369590" y="2068602"/>
            <a:ext cx="2771775" cy="1171575"/>
          </a:xfrm>
          <a:prstGeom prst="rect">
            <a:avLst/>
          </a:prstGeom>
        </p:spPr>
      </p:pic>
      <p:pic>
        <p:nvPicPr>
          <p:cNvPr id="7" name="Picture 6"/>
          <p:cNvPicPr>
            <a:picLocks noChangeAspect="1"/>
          </p:cNvPicPr>
          <p:nvPr/>
        </p:nvPicPr>
        <p:blipFill>
          <a:blip r:embed="rId5"/>
          <a:stretch>
            <a:fillRect/>
          </a:stretch>
        </p:blipFill>
        <p:spPr>
          <a:xfrm>
            <a:off x="6950990" y="1868838"/>
            <a:ext cx="3289661" cy="1205332"/>
          </a:xfrm>
          <a:prstGeom prst="rect">
            <a:avLst/>
          </a:prstGeom>
        </p:spPr>
      </p:pic>
      <p:pic>
        <p:nvPicPr>
          <p:cNvPr id="8" name="Picture 7"/>
          <p:cNvPicPr>
            <a:picLocks noChangeAspect="1"/>
          </p:cNvPicPr>
          <p:nvPr/>
        </p:nvPicPr>
        <p:blipFill>
          <a:blip r:embed="rId6"/>
          <a:stretch>
            <a:fillRect/>
          </a:stretch>
        </p:blipFill>
        <p:spPr>
          <a:xfrm>
            <a:off x="4055390" y="3998653"/>
            <a:ext cx="1819275" cy="1936648"/>
          </a:xfrm>
          <a:prstGeom prst="rect">
            <a:avLst/>
          </a:prstGeom>
        </p:spPr>
      </p:pic>
      <p:pic>
        <p:nvPicPr>
          <p:cNvPr id="9" name="Picture 8"/>
          <p:cNvPicPr>
            <a:picLocks noChangeAspect="1"/>
          </p:cNvPicPr>
          <p:nvPr/>
        </p:nvPicPr>
        <p:blipFill>
          <a:blip r:embed="rId7"/>
          <a:stretch>
            <a:fillRect/>
          </a:stretch>
        </p:blipFill>
        <p:spPr>
          <a:xfrm>
            <a:off x="626390" y="3998653"/>
            <a:ext cx="2143125" cy="2143125"/>
          </a:xfrm>
          <a:prstGeom prst="rect">
            <a:avLst/>
          </a:prstGeom>
        </p:spPr>
      </p:pic>
      <p:pic>
        <p:nvPicPr>
          <p:cNvPr id="10" name="Picture 9"/>
          <p:cNvPicPr>
            <a:picLocks noChangeAspect="1"/>
          </p:cNvPicPr>
          <p:nvPr/>
        </p:nvPicPr>
        <p:blipFill>
          <a:blip r:embed="rId8"/>
          <a:stretch>
            <a:fillRect/>
          </a:stretch>
        </p:blipFill>
        <p:spPr>
          <a:xfrm>
            <a:off x="7712990" y="4091236"/>
            <a:ext cx="1924050" cy="1924050"/>
          </a:xfrm>
          <a:prstGeom prst="rect">
            <a:avLst/>
          </a:prstGeom>
        </p:spPr>
      </p:pic>
    </p:spTree>
    <p:extLst>
      <p:ext uri="{BB962C8B-B14F-4D97-AF65-F5344CB8AC3E}">
        <p14:creationId xmlns:p14="http://schemas.microsoft.com/office/powerpoint/2010/main" val="212408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715" y="329453"/>
            <a:ext cx="10277279" cy="574040"/>
          </a:xfrm>
        </p:spPr>
        <p:txBody>
          <a:bodyPr>
            <a:noAutofit/>
          </a:bodyPr>
          <a:lstStyle/>
          <a:p>
            <a:r>
              <a:rPr lang="en-AU" sz="3600" spc="-5" dirty="0"/>
              <a:t>What </a:t>
            </a:r>
            <a:r>
              <a:rPr lang="en-AU" sz="3600" dirty="0"/>
              <a:t>changes</a:t>
            </a:r>
          </a:p>
        </p:txBody>
      </p:sp>
      <p:sp>
        <p:nvSpPr>
          <p:cNvPr id="3" name="Text Placeholder 2"/>
          <p:cNvSpPr>
            <a:spLocks noGrp="1"/>
          </p:cNvSpPr>
          <p:nvPr>
            <p:ph idx="1"/>
          </p:nvPr>
        </p:nvSpPr>
        <p:spPr>
          <a:xfrm>
            <a:off x="792013" y="1542228"/>
            <a:ext cx="10191114" cy="5170646"/>
          </a:xfrm>
        </p:spPr>
        <p:txBody>
          <a:bodyPr/>
          <a:lstStyle/>
          <a:p>
            <a:r>
              <a:rPr lang="en-AU" sz="2800" dirty="0"/>
              <a:t>Examples of organisations that has been disrupted due to technological disruption</a:t>
            </a:r>
          </a:p>
          <a:p>
            <a:pPr marL="457200" indent="-457200">
              <a:lnSpc>
                <a:spcPct val="100000"/>
              </a:lnSpc>
              <a:spcBef>
                <a:spcPts val="600"/>
              </a:spcBef>
              <a:spcAft>
                <a:spcPts val="600"/>
              </a:spcAft>
              <a:buFont typeface="Arial" panose="020B0604020202020204" pitchFamily="34" charset="0"/>
              <a:buChar char="•"/>
            </a:pPr>
            <a:r>
              <a:rPr lang="en-AU" sz="2800" dirty="0"/>
              <a:t>Kodak – didn’t see digital photography coming</a:t>
            </a:r>
          </a:p>
          <a:p>
            <a:pPr marL="457200" indent="-457200">
              <a:lnSpc>
                <a:spcPct val="100000"/>
              </a:lnSpc>
              <a:spcBef>
                <a:spcPts val="600"/>
              </a:spcBef>
              <a:spcAft>
                <a:spcPts val="600"/>
              </a:spcAft>
              <a:buFont typeface="Arial" panose="020B0604020202020204" pitchFamily="34" charset="0"/>
              <a:buChar char="•"/>
            </a:pPr>
            <a:r>
              <a:rPr lang="en-AU" sz="2800" dirty="0"/>
              <a:t>Yahoo – didn’t see Google coming</a:t>
            </a:r>
          </a:p>
          <a:p>
            <a:pPr marL="457200" indent="-457200">
              <a:lnSpc>
                <a:spcPct val="100000"/>
              </a:lnSpc>
              <a:spcBef>
                <a:spcPts val="600"/>
              </a:spcBef>
              <a:spcAft>
                <a:spcPts val="600"/>
              </a:spcAft>
              <a:buFont typeface="Arial" panose="020B0604020202020204" pitchFamily="34" charset="0"/>
              <a:buChar char="•"/>
            </a:pPr>
            <a:r>
              <a:rPr lang="en-AU" sz="2800" dirty="0"/>
              <a:t>Blockbuster – didn’t see Netflix coming</a:t>
            </a:r>
          </a:p>
          <a:p>
            <a:pPr marL="457200" indent="-457200">
              <a:lnSpc>
                <a:spcPct val="100000"/>
              </a:lnSpc>
              <a:spcBef>
                <a:spcPts val="600"/>
              </a:spcBef>
              <a:spcAft>
                <a:spcPts val="600"/>
              </a:spcAft>
              <a:buFont typeface="Arial" panose="020B0604020202020204" pitchFamily="34" charset="0"/>
              <a:buChar char="•"/>
            </a:pPr>
            <a:r>
              <a:rPr lang="en-AU" sz="2800" dirty="0"/>
              <a:t>Border Books – didn’t see Amazon coming</a:t>
            </a:r>
          </a:p>
          <a:p>
            <a:pPr marL="457200" indent="-457200">
              <a:lnSpc>
                <a:spcPct val="100000"/>
              </a:lnSpc>
              <a:spcBef>
                <a:spcPts val="600"/>
              </a:spcBef>
              <a:spcAft>
                <a:spcPts val="600"/>
              </a:spcAft>
              <a:buFont typeface="Arial" panose="020B0604020202020204" pitchFamily="34" charset="0"/>
              <a:buChar char="•"/>
            </a:pPr>
            <a:r>
              <a:rPr lang="en-AU" sz="2800" dirty="0"/>
              <a:t>Blackberry – didn’t see the iPhone coming</a:t>
            </a:r>
          </a:p>
          <a:p>
            <a:pPr marL="457200" indent="-457200">
              <a:lnSpc>
                <a:spcPct val="100000"/>
              </a:lnSpc>
              <a:spcBef>
                <a:spcPts val="600"/>
              </a:spcBef>
              <a:spcAft>
                <a:spcPts val="600"/>
              </a:spcAft>
              <a:buFont typeface="Arial" panose="020B0604020202020204" pitchFamily="34" charset="0"/>
              <a:buChar char="•"/>
            </a:pPr>
            <a:r>
              <a:rPr lang="en-AU" sz="2800" dirty="0"/>
              <a:t>Taxi industry – didn’t see Uber coming</a:t>
            </a:r>
          </a:p>
          <a:p>
            <a:endParaRPr lang="en-AU" sz="2800" dirty="0"/>
          </a:p>
          <a:p>
            <a:endParaRPr lang="en-AU" sz="2800" dirty="0"/>
          </a:p>
          <a:p>
            <a:endParaRPr lang="en-AU" sz="2800" dirty="0"/>
          </a:p>
        </p:txBody>
      </p:sp>
    </p:spTree>
    <p:extLst>
      <p:ext uri="{BB962C8B-B14F-4D97-AF65-F5344CB8AC3E}">
        <p14:creationId xmlns:p14="http://schemas.microsoft.com/office/powerpoint/2010/main" val="197842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197223"/>
            <a:ext cx="8911687" cy="1280890"/>
          </a:xfrm>
        </p:spPr>
        <p:txBody>
          <a:bodyPr/>
          <a:lstStyle/>
          <a:p>
            <a:r>
              <a:rPr lang="en-AU" sz="3600" b="1" dirty="0"/>
              <a:t>What is Information Worth?</a:t>
            </a:r>
          </a:p>
        </p:txBody>
      </p:sp>
      <p:sp>
        <p:nvSpPr>
          <p:cNvPr id="3" name="Content Placeholder 2"/>
          <p:cNvSpPr>
            <a:spLocks noGrp="1"/>
          </p:cNvSpPr>
          <p:nvPr>
            <p:ph idx="1"/>
          </p:nvPr>
        </p:nvSpPr>
        <p:spPr>
          <a:xfrm>
            <a:off x="478890" y="1353215"/>
            <a:ext cx="8915400" cy="9014012"/>
          </a:xfrm>
        </p:spPr>
        <p:txBody>
          <a:bodyPr>
            <a:noAutofit/>
          </a:bodyPr>
          <a:lstStyle/>
          <a:p>
            <a:pPr>
              <a:spcAft>
                <a:spcPts val="1440"/>
              </a:spcAft>
            </a:pPr>
            <a:r>
              <a:rPr lang="en-AU" sz="2000" dirty="0"/>
              <a:t>Information has become an element of commerce…. yet </a:t>
            </a:r>
            <a:r>
              <a:rPr lang="en-AU" sz="2000" dirty="0">
                <a:solidFill>
                  <a:schemeClr val="tx2"/>
                </a:solidFill>
              </a:rPr>
              <a:t>there are no cogent, universally accepted accounting or economic theories of information.</a:t>
            </a:r>
          </a:p>
          <a:p>
            <a:pPr>
              <a:spcAft>
                <a:spcPts val="1440"/>
              </a:spcAft>
            </a:pPr>
            <a:r>
              <a:rPr lang="en-AU" sz="2000" dirty="0"/>
              <a:t>There are various frameworks in which we try to view and define information, various attempts to measure it, decide what kind of value it has, and determine how much it is worth. …</a:t>
            </a:r>
            <a:r>
              <a:rPr lang="en-AU" sz="2000" dirty="0">
                <a:solidFill>
                  <a:schemeClr val="tx2"/>
                </a:solidFill>
              </a:rPr>
              <a:t>Clearly, placing value on information is not a straightforward, single-step process.</a:t>
            </a:r>
          </a:p>
          <a:p>
            <a:pPr>
              <a:spcAft>
                <a:spcPts val="1440"/>
              </a:spcAft>
            </a:pPr>
            <a:r>
              <a:rPr lang="en-AU" sz="2000" dirty="0"/>
              <a:t>Information passes through many stages before it has value to anyone…We collect it, organize it, analyse it and draw conclusions from it. Both the information and our conclusions can be communicated. </a:t>
            </a:r>
            <a:r>
              <a:rPr lang="en-AU" sz="2000" dirty="0">
                <a:solidFill>
                  <a:schemeClr val="tx2"/>
                </a:solidFill>
              </a:rPr>
              <a:t>Only when information has been comprehended, can we value it and respond to it.</a:t>
            </a:r>
          </a:p>
          <a:p>
            <a:pPr>
              <a:spcAft>
                <a:spcPts val="1440"/>
              </a:spcAft>
            </a:pPr>
            <a:r>
              <a:rPr lang="en-AU" sz="2000" dirty="0"/>
              <a:t>…Information has no value in itself; its value is derived from its understanding and subsequent application. …</a:t>
            </a:r>
            <a:r>
              <a:rPr lang="en-AU" sz="2000" dirty="0">
                <a:solidFill>
                  <a:schemeClr val="tx2"/>
                </a:solidFill>
              </a:rPr>
              <a:t>Society values only the product, or result, of information</a:t>
            </a:r>
            <a:r>
              <a:rPr lang="en-AU" sz="2000" dirty="0">
                <a:solidFill>
                  <a:srgbClr val="FFFF00"/>
                </a:solidFill>
              </a:rPr>
              <a:t>.</a:t>
            </a:r>
          </a:p>
        </p:txBody>
      </p:sp>
      <p:sp>
        <p:nvSpPr>
          <p:cNvPr id="4" name="TextBox 3"/>
          <p:cNvSpPr txBox="1"/>
          <p:nvPr/>
        </p:nvSpPr>
        <p:spPr>
          <a:xfrm>
            <a:off x="3817030" y="6144755"/>
            <a:ext cx="5224122" cy="340863"/>
          </a:xfrm>
          <a:prstGeom prst="rect">
            <a:avLst/>
          </a:prstGeom>
          <a:noFill/>
        </p:spPr>
        <p:txBody>
          <a:bodyPr wrap="none" rtlCol="0">
            <a:spAutoFit/>
          </a:bodyPr>
          <a:lstStyle/>
          <a:p>
            <a:r>
              <a:rPr lang="en-AU" sz="1615" dirty="0"/>
              <a:t>Source: </a:t>
            </a:r>
            <a:r>
              <a:rPr lang="en-AU" sz="1615" dirty="0" err="1"/>
              <a:t>Fenner</a:t>
            </a:r>
            <a:r>
              <a:rPr lang="en-AU" sz="1615" dirty="0"/>
              <a:t> (2002), </a:t>
            </a:r>
            <a:r>
              <a:rPr lang="en-AU" sz="1615" i="1" dirty="0"/>
              <a:t>Library Philosophy and Practice </a:t>
            </a:r>
            <a:r>
              <a:rPr lang="en-AU" sz="1615" dirty="0"/>
              <a:t>4 (2).</a:t>
            </a:r>
          </a:p>
        </p:txBody>
      </p:sp>
    </p:spTree>
    <p:extLst>
      <p:ext uri="{BB962C8B-B14F-4D97-AF65-F5344CB8AC3E}">
        <p14:creationId xmlns:p14="http://schemas.microsoft.com/office/powerpoint/2010/main" val="201681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1052" y="272167"/>
            <a:ext cx="1903095" cy="628377"/>
          </a:xfrm>
          <a:prstGeom prst="rect">
            <a:avLst/>
          </a:prstGeom>
        </p:spPr>
        <p:txBody>
          <a:bodyPr vert="horz" wrap="square" lIns="0" tIns="12700" rIns="0" bIns="0" rtlCol="0">
            <a:spAutoFit/>
          </a:bodyPr>
          <a:lstStyle/>
          <a:p>
            <a:pPr marL="12700">
              <a:lnSpc>
                <a:spcPct val="100000"/>
              </a:lnSpc>
              <a:spcBef>
                <a:spcPts val="100"/>
              </a:spcBef>
            </a:pPr>
            <a:r>
              <a:rPr sz="4000" spc="-5" dirty="0"/>
              <a:t>Theme</a:t>
            </a:r>
            <a:r>
              <a:rPr sz="4000" spc="-85" dirty="0"/>
              <a:t> </a:t>
            </a:r>
            <a:r>
              <a:rPr sz="4000" dirty="0"/>
              <a:t>1</a:t>
            </a:r>
          </a:p>
        </p:txBody>
      </p:sp>
      <p:sp>
        <p:nvSpPr>
          <p:cNvPr id="3" name="object 3"/>
          <p:cNvSpPr txBox="1"/>
          <p:nvPr/>
        </p:nvSpPr>
        <p:spPr>
          <a:xfrm>
            <a:off x="586276" y="1638148"/>
            <a:ext cx="8852801" cy="566822"/>
          </a:xfrm>
          <a:prstGeom prst="rect">
            <a:avLst/>
          </a:prstGeom>
        </p:spPr>
        <p:txBody>
          <a:bodyPr vert="horz" wrap="square" lIns="0" tIns="12700" rIns="0" bIns="0" rtlCol="0">
            <a:spAutoFit/>
          </a:bodyPr>
          <a:lstStyle/>
          <a:p>
            <a:pPr marL="12700">
              <a:lnSpc>
                <a:spcPct val="100000"/>
              </a:lnSpc>
              <a:spcBef>
                <a:spcPts val="100"/>
              </a:spcBef>
            </a:pPr>
            <a:r>
              <a:rPr sz="3600" spc="390" dirty="0">
                <a:solidFill>
                  <a:srgbClr val="404040"/>
                </a:solidFill>
                <a:latin typeface="Century Gothic"/>
                <a:cs typeface="Century Gothic"/>
              </a:rPr>
              <a:t>What </a:t>
            </a:r>
            <a:r>
              <a:rPr sz="3600" spc="-5" dirty="0">
                <a:solidFill>
                  <a:srgbClr val="EE6E4B"/>
                </a:solidFill>
                <a:latin typeface="Century Gothic"/>
                <a:cs typeface="Century Gothic"/>
              </a:rPr>
              <a:t>Business Value </a:t>
            </a:r>
            <a:r>
              <a:rPr sz="3600" spc="-5" dirty="0">
                <a:solidFill>
                  <a:srgbClr val="404040"/>
                </a:solidFill>
                <a:latin typeface="Century Gothic"/>
                <a:cs typeface="Century Gothic"/>
              </a:rPr>
              <a:t>does </a:t>
            </a:r>
            <a:r>
              <a:rPr lang="en-AU" sz="3600" dirty="0">
                <a:solidFill>
                  <a:srgbClr val="404040"/>
                </a:solidFill>
                <a:latin typeface="Century Gothic"/>
                <a:cs typeface="Century Gothic"/>
              </a:rPr>
              <a:t>IT</a:t>
            </a:r>
            <a:r>
              <a:rPr sz="3600" spc="-360" dirty="0">
                <a:solidFill>
                  <a:srgbClr val="404040"/>
                </a:solidFill>
                <a:latin typeface="Century Gothic"/>
                <a:cs typeface="Century Gothic"/>
              </a:rPr>
              <a:t> </a:t>
            </a:r>
            <a:r>
              <a:rPr sz="3600" spc="-5" dirty="0">
                <a:solidFill>
                  <a:srgbClr val="404040"/>
                </a:solidFill>
                <a:latin typeface="Century Gothic"/>
                <a:cs typeface="Century Gothic"/>
              </a:rPr>
              <a:t>bring?</a:t>
            </a:r>
            <a:endParaRPr sz="3600" dirty="0">
              <a:latin typeface="Century Gothic"/>
              <a:cs typeface="Century Gothic"/>
            </a:endParaRPr>
          </a:p>
        </p:txBody>
      </p:sp>
      <p:sp>
        <p:nvSpPr>
          <p:cNvPr id="4" name="object 4"/>
          <p:cNvSpPr/>
          <p:nvPr/>
        </p:nvSpPr>
        <p:spPr>
          <a:xfrm>
            <a:off x="9908692" y="0"/>
            <a:ext cx="2143125" cy="2143125"/>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841064" y="2592936"/>
            <a:ext cx="6680392" cy="2318583"/>
          </a:xfrm>
          <a:prstGeom prst="rect">
            <a:avLst/>
          </a:prstGeom>
        </p:spPr>
        <p:txBody>
          <a:bodyPr wrap="square">
            <a:spAutoFit/>
          </a:bodyPr>
          <a:lstStyle/>
          <a:p>
            <a:pPr marL="12700">
              <a:lnSpc>
                <a:spcPct val="100000"/>
              </a:lnSpc>
              <a:spcBef>
                <a:spcPts val="1230"/>
              </a:spcBef>
              <a:tabLst>
                <a:tab pos="354965" algn="l"/>
              </a:tabLst>
            </a:pPr>
            <a:r>
              <a:rPr lang="en-AU" sz="2800" spc="-5" dirty="0">
                <a:solidFill>
                  <a:srgbClr val="404040"/>
                </a:solidFill>
                <a:latin typeface="Century Gothic"/>
                <a:cs typeface="Century Gothic"/>
              </a:rPr>
              <a:t>Firms </a:t>
            </a:r>
            <a:r>
              <a:rPr lang="en-AU" sz="2800" dirty="0">
                <a:solidFill>
                  <a:srgbClr val="404040"/>
                </a:solidFill>
                <a:latin typeface="Century Gothic"/>
                <a:cs typeface="Century Gothic"/>
              </a:rPr>
              <a:t>need to </a:t>
            </a:r>
            <a:r>
              <a:rPr lang="en-AU" sz="2800" spc="-5" dirty="0">
                <a:solidFill>
                  <a:srgbClr val="404040"/>
                </a:solidFill>
                <a:latin typeface="Century Gothic"/>
                <a:cs typeface="Century Gothic"/>
              </a:rPr>
              <a:t>understand </a:t>
            </a:r>
            <a:r>
              <a:rPr lang="en-AU" sz="2800" dirty="0">
                <a:solidFill>
                  <a:srgbClr val="404040"/>
                </a:solidFill>
                <a:latin typeface="Century Gothic"/>
                <a:cs typeface="Century Gothic"/>
              </a:rPr>
              <a:t>the </a:t>
            </a:r>
            <a:r>
              <a:rPr lang="en-AU" sz="2800" spc="-5" dirty="0">
                <a:solidFill>
                  <a:srgbClr val="404040"/>
                </a:solidFill>
                <a:latin typeface="Century Gothic"/>
                <a:cs typeface="Century Gothic"/>
              </a:rPr>
              <a:t>value of </a:t>
            </a:r>
            <a:r>
              <a:rPr lang="en-AU" sz="2800" dirty="0">
                <a:solidFill>
                  <a:srgbClr val="404040"/>
                </a:solidFill>
                <a:latin typeface="Century Gothic"/>
                <a:cs typeface="Century Gothic"/>
              </a:rPr>
              <a:t>IT</a:t>
            </a:r>
            <a:r>
              <a:rPr lang="en-AU" sz="2800" spc="85" dirty="0">
                <a:solidFill>
                  <a:srgbClr val="404040"/>
                </a:solidFill>
                <a:latin typeface="Century Gothic"/>
                <a:cs typeface="Century Gothic"/>
              </a:rPr>
              <a:t> </a:t>
            </a:r>
            <a:r>
              <a:rPr lang="en-AU" sz="2800" spc="-5" dirty="0">
                <a:solidFill>
                  <a:srgbClr val="404040"/>
                </a:solidFill>
                <a:latin typeface="Century Gothic"/>
                <a:cs typeface="Century Gothic"/>
              </a:rPr>
              <a:t>investments:</a:t>
            </a:r>
            <a:endParaRPr lang="en-AU" sz="2800" dirty="0">
              <a:latin typeface="Century Gothic"/>
              <a:cs typeface="Century Gothic"/>
            </a:endParaRPr>
          </a:p>
          <a:p>
            <a:pPr marL="469900">
              <a:lnSpc>
                <a:spcPct val="100000"/>
              </a:lnSpc>
              <a:spcBef>
                <a:spcPts val="1005"/>
              </a:spcBef>
            </a:pPr>
            <a:r>
              <a:rPr lang="en-AU" sz="2400" spc="885" dirty="0">
                <a:solidFill>
                  <a:srgbClr val="A53010"/>
                </a:solidFill>
                <a:latin typeface="Microsoft Sans Serif"/>
                <a:cs typeface="Microsoft Sans Serif"/>
              </a:rPr>
              <a:t>´</a:t>
            </a:r>
            <a:r>
              <a:rPr lang="en-AU" sz="2400" spc="325" dirty="0">
                <a:solidFill>
                  <a:srgbClr val="A53010"/>
                </a:solidFill>
                <a:latin typeface="Microsoft Sans Serif"/>
                <a:cs typeface="Microsoft Sans Serif"/>
              </a:rPr>
              <a:t> </a:t>
            </a:r>
            <a:r>
              <a:rPr lang="en-AU" sz="2400" spc="-5" dirty="0">
                <a:solidFill>
                  <a:srgbClr val="404040"/>
                </a:solidFill>
                <a:latin typeface="Century Gothic"/>
                <a:cs typeface="Century Gothic"/>
              </a:rPr>
              <a:t>What </a:t>
            </a:r>
            <a:r>
              <a:rPr lang="en-AU" sz="2400" dirty="0">
                <a:solidFill>
                  <a:srgbClr val="404040"/>
                </a:solidFill>
                <a:latin typeface="Century Gothic"/>
                <a:cs typeface="Century Gothic"/>
              </a:rPr>
              <a:t>is </a:t>
            </a:r>
            <a:r>
              <a:rPr lang="en-AU" sz="2400" spc="-5" dirty="0">
                <a:solidFill>
                  <a:srgbClr val="404040"/>
                </a:solidFill>
                <a:latin typeface="Century Gothic"/>
                <a:cs typeface="Century Gothic"/>
              </a:rPr>
              <a:t>business value?</a:t>
            </a:r>
            <a:endParaRPr lang="en-AU" sz="2400" dirty="0">
              <a:latin typeface="Century Gothic"/>
              <a:cs typeface="Century Gothic"/>
            </a:endParaRPr>
          </a:p>
          <a:p>
            <a:pPr marL="469900">
              <a:lnSpc>
                <a:spcPct val="100000"/>
              </a:lnSpc>
              <a:spcBef>
                <a:spcPts val="1010"/>
              </a:spcBef>
            </a:pPr>
            <a:r>
              <a:rPr lang="en-AU" sz="2400" spc="885" dirty="0">
                <a:solidFill>
                  <a:srgbClr val="A53010"/>
                </a:solidFill>
                <a:latin typeface="Microsoft Sans Serif"/>
                <a:cs typeface="Microsoft Sans Serif"/>
              </a:rPr>
              <a:t>´</a:t>
            </a:r>
            <a:r>
              <a:rPr lang="en-AU" sz="2400" spc="350" dirty="0">
                <a:solidFill>
                  <a:srgbClr val="A53010"/>
                </a:solidFill>
                <a:latin typeface="Microsoft Sans Serif"/>
                <a:cs typeface="Microsoft Sans Serif"/>
              </a:rPr>
              <a:t> </a:t>
            </a:r>
            <a:r>
              <a:rPr lang="en-AU" sz="2400" spc="-5" dirty="0">
                <a:solidFill>
                  <a:srgbClr val="404040"/>
                </a:solidFill>
                <a:latin typeface="Century Gothic"/>
                <a:cs typeface="Century Gothic"/>
              </a:rPr>
              <a:t>How to gain value from ICT investment returns?</a:t>
            </a:r>
            <a:endParaRPr lang="en-AU" sz="2400" dirty="0">
              <a:latin typeface="Century Gothic"/>
              <a:cs typeface="Century Gothic"/>
            </a:endParaRPr>
          </a:p>
        </p:txBody>
      </p:sp>
      <p:sp>
        <p:nvSpPr>
          <p:cNvPr id="6" name="object 5"/>
          <p:cNvSpPr/>
          <p:nvPr/>
        </p:nvSpPr>
        <p:spPr>
          <a:xfrm>
            <a:off x="8741008" y="3253682"/>
            <a:ext cx="2667000" cy="17145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1668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4669" y="238548"/>
            <a:ext cx="1903095" cy="628377"/>
          </a:xfrm>
          <a:prstGeom prst="rect">
            <a:avLst/>
          </a:prstGeom>
        </p:spPr>
        <p:txBody>
          <a:bodyPr vert="horz" wrap="square" lIns="0" tIns="12700" rIns="0" bIns="0" rtlCol="0">
            <a:spAutoFit/>
          </a:bodyPr>
          <a:lstStyle/>
          <a:p>
            <a:pPr marL="12700">
              <a:lnSpc>
                <a:spcPct val="100000"/>
              </a:lnSpc>
              <a:spcBef>
                <a:spcPts val="100"/>
              </a:spcBef>
            </a:pPr>
            <a:r>
              <a:rPr sz="4000" spc="-5" dirty="0"/>
              <a:t>Theme</a:t>
            </a:r>
            <a:r>
              <a:rPr sz="4000" spc="-85" dirty="0"/>
              <a:t> </a:t>
            </a:r>
            <a:r>
              <a:rPr sz="4000" dirty="0"/>
              <a:t>2</a:t>
            </a:r>
          </a:p>
        </p:txBody>
      </p:sp>
      <p:sp>
        <p:nvSpPr>
          <p:cNvPr id="3" name="object 3"/>
          <p:cNvSpPr txBox="1"/>
          <p:nvPr/>
        </p:nvSpPr>
        <p:spPr>
          <a:xfrm>
            <a:off x="1136112" y="1559560"/>
            <a:ext cx="6146800" cy="574040"/>
          </a:xfrm>
          <a:prstGeom prst="rect">
            <a:avLst/>
          </a:prstGeom>
        </p:spPr>
        <p:txBody>
          <a:bodyPr vert="horz" wrap="square" lIns="0" tIns="12700" rIns="0" bIns="0" rtlCol="0">
            <a:spAutoFit/>
          </a:bodyPr>
          <a:lstStyle/>
          <a:p>
            <a:pPr marL="12700">
              <a:lnSpc>
                <a:spcPct val="100000"/>
              </a:lnSpc>
              <a:spcBef>
                <a:spcPts val="100"/>
              </a:spcBef>
            </a:pPr>
            <a:r>
              <a:rPr sz="3600" spc="160" dirty="0">
                <a:solidFill>
                  <a:srgbClr val="EE6E4B"/>
                </a:solidFill>
                <a:latin typeface="Century Gothic"/>
                <a:cs typeface="Century Gothic"/>
              </a:rPr>
              <a:t>Competitive </a:t>
            </a:r>
            <a:r>
              <a:rPr sz="3600" spc="-5" dirty="0">
                <a:solidFill>
                  <a:srgbClr val="EE6E4B"/>
                </a:solidFill>
                <a:latin typeface="Century Gothic"/>
                <a:cs typeface="Century Gothic"/>
              </a:rPr>
              <a:t>Advantage</a:t>
            </a:r>
            <a:r>
              <a:rPr sz="3600" spc="-204" dirty="0">
                <a:solidFill>
                  <a:srgbClr val="EE6E4B"/>
                </a:solidFill>
                <a:latin typeface="Century Gothic"/>
                <a:cs typeface="Century Gothic"/>
              </a:rPr>
              <a:t> </a:t>
            </a:r>
            <a:endParaRPr sz="3600" dirty="0">
              <a:latin typeface="Century Gothic"/>
              <a:cs typeface="Century Gothic"/>
            </a:endParaRPr>
          </a:p>
        </p:txBody>
      </p:sp>
      <p:sp>
        <p:nvSpPr>
          <p:cNvPr id="4" name="object 4"/>
          <p:cNvSpPr/>
          <p:nvPr/>
        </p:nvSpPr>
        <p:spPr>
          <a:xfrm>
            <a:off x="9766205" y="-9525"/>
            <a:ext cx="2143125" cy="2143125"/>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1186912" y="2826235"/>
            <a:ext cx="6096000" cy="2816156"/>
          </a:xfrm>
          <a:prstGeom prst="rect">
            <a:avLst/>
          </a:prstGeom>
        </p:spPr>
        <p:txBody>
          <a:bodyPr>
            <a:spAutoFit/>
          </a:bodyPr>
          <a:lstStyle/>
          <a:p>
            <a:pPr marL="12700">
              <a:lnSpc>
                <a:spcPct val="100000"/>
              </a:lnSpc>
              <a:spcBef>
                <a:spcPts val="1230"/>
              </a:spcBef>
              <a:tabLst>
                <a:tab pos="354965" algn="l"/>
              </a:tabLst>
            </a:pPr>
            <a:r>
              <a:rPr lang="en-AU" sz="2400" spc="-5" dirty="0">
                <a:solidFill>
                  <a:srgbClr val="404040"/>
                </a:solidFill>
                <a:latin typeface="Century Gothic"/>
                <a:cs typeface="Century Gothic"/>
              </a:rPr>
              <a:t>Firms </a:t>
            </a:r>
            <a:r>
              <a:rPr lang="en-AU" sz="2400" dirty="0">
                <a:solidFill>
                  <a:srgbClr val="404040"/>
                </a:solidFill>
                <a:latin typeface="Century Gothic"/>
                <a:cs typeface="Century Gothic"/>
              </a:rPr>
              <a:t>need to </a:t>
            </a:r>
            <a:r>
              <a:rPr lang="en-AU" sz="2400" spc="-5" dirty="0">
                <a:solidFill>
                  <a:srgbClr val="404040"/>
                </a:solidFill>
                <a:latin typeface="Century Gothic"/>
                <a:cs typeface="Century Gothic"/>
              </a:rPr>
              <a:t>understand </a:t>
            </a:r>
            <a:r>
              <a:rPr lang="en-AU" sz="2400" dirty="0">
                <a:solidFill>
                  <a:srgbClr val="404040"/>
                </a:solidFill>
                <a:latin typeface="Century Gothic"/>
                <a:cs typeface="Century Gothic"/>
              </a:rPr>
              <a:t>how to gain competitive advantage from analytics and information</a:t>
            </a:r>
            <a:r>
              <a:rPr lang="en-AU" sz="2400" spc="-5" dirty="0">
                <a:solidFill>
                  <a:srgbClr val="404040"/>
                </a:solidFill>
                <a:latin typeface="Century Gothic"/>
                <a:cs typeface="Century Gothic"/>
              </a:rPr>
              <a:t>:</a:t>
            </a:r>
            <a:endParaRPr lang="en-AU" sz="2400" dirty="0">
              <a:latin typeface="Century Gothic"/>
              <a:cs typeface="Century Gothic"/>
            </a:endParaRPr>
          </a:p>
          <a:p>
            <a:pPr marL="812800" indent="-342900">
              <a:lnSpc>
                <a:spcPct val="100000"/>
              </a:lnSpc>
              <a:spcBef>
                <a:spcPts val="1005"/>
              </a:spcBef>
              <a:buFont typeface="Arial" panose="020B0604020202020204" pitchFamily="34" charset="0"/>
              <a:buChar char="•"/>
              <a:tabLst>
                <a:tab pos="812165" algn="l"/>
              </a:tabLst>
            </a:pPr>
            <a:r>
              <a:rPr lang="en-AU" sz="2000" spc="-5" dirty="0">
                <a:solidFill>
                  <a:srgbClr val="404040"/>
                </a:solidFill>
                <a:latin typeface="Century Gothic"/>
                <a:cs typeface="Century Gothic"/>
              </a:rPr>
              <a:t>What </a:t>
            </a:r>
            <a:r>
              <a:rPr lang="en-AU" sz="2000" dirty="0">
                <a:solidFill>
                  <a:srgbClr val="404040"/>
                </a:solidFill>
                <a:latin typeface="Century Gothic"/>
                <a:cs typeface="Century Gothic"/>
              </a:rPr>
              <a:t>is </a:t>
            </a:r>
            <a:r>
              <a:rPr lang="en-AU" sz="2000" spc="-5" dirty="0">
                <a:solidFill>
                  <a:srgbClr val="404040"/>
                </a:solidFill>
                <a:latin typeface="Century Gothic"/>
                <a:cs typeface="Century Gothic"/>
              </a:rPr>
              <a:t>competitive</a:t>
            </a:r>
            <a:r>
              <a:rPr lang="en-AU" sz="2000" spc="-90" dirty="0">
                <a:solidFill>
                  <a:srgbClr val="404040"/>
                </a:solidFill>
                <a:latin typeface="Century Gothic"/>
                <a:cs typeface="Century Gothic"/>
              </a:rPr>
              <a:t> </a:t>
            </a:r>
            <a:r>
              <a:rPr lang="en-AU" sz="2000" spc="-5" dirty="0">
                <a:solidFill>
                  <a:srgbClr val="404040"/>
                </a:solidFill>
                <a:latin typeface="Century Gothic"/>
                <a:cs typeface="Century Gothic"/>
              </a:rPr>
              <a:t>advantage?</a:t>
            </a:r>
            <a:endParaRPr lang="en-AU" sz="2000" dirty="0">
              <a:latin typeface="Century Gothic"/>
              <a:cs typeface="Century Gothic"/>
            </a:endParaRPr>
          </a:p>
          <a:p>
            <a:pPr marL="812800" indent="-342900">
              <a:lnSpc>
                <a:spcPct val="100000"/>
              </a:lnSpc>
              <a:spcBef>
                <a:spcPts val="1010"/>
              </a:spcBef>
              <a:buFont typeface="Arial" panose="020B0604020202020204" pitchFamily="34" charset="0"/>
              <a:buChar char="•"/>
              <a:tabLst>
                <a:tab pos="812165" algn="l"/>
              </a:tabLst>
            </a:pPr>
            <a:r>
              <a:rPr lang="en-AU" sz="2000" spc="-5" dirty="0">
                <a:solidFill>
                  <a:srgbClr val="404040"/>
                </a:solidFill>
                <a:latin typeface="Century Gothic"/>
                <a:cs typeface="Century Gothic"/>
              </a:rPr>
              <a:t>How to gain competitive </a:t>
            </a:r>
            <a:r>
              <a:rPr lang="en-AU" sz="2000" spc="-10" dirty="0">
                <a:solidFill>
                  <a:srgbClr val="404040"/>
                </a:solidFill>
                <a:latin typeface="Century Gothic"/>
                <a:cs typeface="Century Gothic"/>
              </a:rPr>
              <a:t>advantage </a:t>
            </a:r>
            <a:r>
              <a:rPr lang="en-AU" sz="2000" spc="-5" dirty="0">
                <a:solidFill>
                  <a:srgbClr val="404040"/>
                </a:solidFill>
                <a:latin typeface="Century Gothic"/>
                <a:cs typeface="Century Gothic"/>
              </a:rPr>
              <a:t>based </a:t>
            </a:r>
            <a:r>
              <a:rPr lang="en-AU" sz="2000" dirty="0">
                <a:solidFill>
                  <a:srgbClr val="404040"/>
                </a:solidFill>
                <a:latin typeface="Century Gothic"/>
                <a:cs typeface="Century Gothic"/>
              </a:rPr>
              <a:t>on </a:t>
            </a:r>
            <a:r>
              <a:rPr lang="en-AU" sz="2000" spc="-5" dirty="0">
                <a:solidFill>
                  <a:srgbClr val="404040"/>
                </a:solidFill>
                <a:latin typeface="Century Gothic"/>
                <a:cs typeface="Century Gothic"/>
              </a:rPr>
              <a:t>underlying</a:t>
            </a:r>
            <a:r>
              <a:rPr lang="en-AU" sz="2000" spc="25" dirty="0">
                <a:solidFill>
                  <a:srgbClr val="404040"/>
                </a:solidFill>
                <a:latin typeface="Century Gothic"/>
                <a:cs typeface="Century Gothic"/>
              </a:rPr>
              <a:t> </a:t>
            </a:r>
            <a:r>
              <a:rPr lang="en-AU" sz="2000" spc="-5" dirty="0">
                <a:solidFill>
                  <a:srgbClr val="404040"/>
                </a:solidFill>
                <a:latin typeface="Century Gothic"/>
                <a:cs typeface="Century Gothic"/>
              </a:rPr>
              <a:t>resources?</a:t>
            </a:r>
          </a:p>
          <a:p>
            <a:pPr marL="812800" indent="-342900">
              <a:lnSpc>
                <a:spcPct val="100000"/>
              </a:lnSpc>
              <a:spcBef>
                <a:spcPts val="1010"/>
              </a:spcBef>
              <a:buFont typeface="Arial" panose="020B0604020202020204" pitchFamily="34" charset="0"/>
              <a:buChar char="•"/>
              <a:tabLst>
                <a:tab pos="812165" algn="l"/>
              </a:tabLst>
            </a:pPr>
            <a:r>
              <a:rPr lang="en-AU" sz="2000" spc="-5" dirty="0">
                <a:solidFill>
                  <a:srgbClr val="404040"/>
                </a:solidFill>
                <a:latin typeface="Century Gothic"/>
                <a:cs typeface="Century Gothic"/>
              </a:rPr>
              <a:t>Strategic use of information </a:t>
            </a:r>
            <a:endParaRPr lang="en-AU" sz="2000" dirty="0">
              <a:latin typeface="Century Gothic"/>
              <a:cs typeface="Century Gothic"/>
            </a:endParaRPr>
          </a:p>
        </p:txBody>
      </p:sp>
      <p:sp>
        <p:nvSpPr>
          <p:cNvPr id="6" name="object 4"/>
          <p:cNvSpPr/>
          <p:nvPr/>
        </p:nvSpPr>
        <p:spPr>
          <a:xfrm>
            <a:off x="8662736" y="2598667"/>
            <a:ext cx="2047875" cy="223837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652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205" y="406637"/>
            <a:ext cx="5209540" cy="566822"/>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dirty="0"/>
              <a:t>This Unit </a:t>
            </a:r>
            <a:r>
              <a:rPr sz="3600" spc="-5" dirty="0"/>
              <a:t>Is</a:t>
            </a:r>
            <a:r>
              <a:rPr sz="3600" spc="-10" dirty="0"/>
              <a:t> </a:t>
            </a:r>
            <a:r>
              <a:rPr sz="3600" spc="-5" dirty="0"/>
              <a:t>About..</a:t>
            </a:r>
          </a:p>
        </p:txBody>
      </p:sp>
      <p:sp>
        <p:nvSpPr>
          <p:cNvPr id="3" name="object 3"/>
          <p:cNvSpPr txBox="1"/>
          <p:nvPr/>
        </p:nvSpPr>
        <p:spPr>
          <a:xfrm>
            <a:off x="883205" y="1773413"/>
            <a:ext cx="4833515" cy="382156"/>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2400" spc="1000" dirty="0">
                <a:solidFill>
                  <a:srgbClr val="A53010"/>
                </a:solidFill>
                <a:latin typeface="Microsoft Sans Serif"/>
                <a:cs typeface="Microsoft Sans Serif"/>
              </a:rPr>
              <a:t>´	</a:t>
            </a:r>
            <a:r>
              <a:rPr sz="2400" spc="-5" dirty="0">
                <a:solidFill>
                  <a:srgbClr val="404040"/>
                </a:solidFill>
                <a:latin typeface="Century Gothic"/>
                <a:cs typeface="Century Gothic"/>
              </a:rPr>
              <a:t>How </a:t>
            </a:r>
            <a:r>
              <a:rPr sz="2400" dirty="0">
                <a:solidFill>
                  <a:srgbClr val="404040"/>
                </a:solidFill>
                <a:latin typeface="Century Gothic"/>
                <a:cs typeface="Century Gothic"/>
              </a:rPr>
              <a:t>to </a:t>
            </a:r>
            <a:r>
              <a:rPr sz="2400" spc="-5" dirty="0">
                <a:solidFill>
                  <a:srgbClr val="404040"/>
                </a:solidFill>
                <a:latin typeface="Century Gothic"/>
                <a:cs typeface="Century Gothic"/>
              </a:rPr>
              <a:t>write </a:t>
            </a:r>
            <a:r>
              <a:rPr sz="2400" dirty="0">
                <a:solidFill>
                  <a:srgbClr val="404040"/>
                </a:solidFill>
                <a:latin typeface="Century Gothic"/>
                <a:cs typeface="Century Gothic"/>
              </a:rPr>
              <a:t>a </a:t>
            </a:r>
            <a:r>
              <a:rPr sz="2400" spc="-5" dirty="0">
                <a:solidFill>
                  <a:srgbClr val="404040"/>
                </a:solidFill>
                <a:latin typeface="Century Gothic"/>
                <a:cs typeface="Century Gothic"/>
              </a:rPr>
              <a:t>business</a:t>
            </a:r>
            <a:r>
              <a:rPr sz="2400" spc="-15" dirty="0">
                <a:solidFill>
                  <a:srgbClr val="404040"/>
                </a:solidFill>
                <a:latin typeface="Century Gothic"/>
                <a:cs typeface="Century Gothic"/>
              </a:rPr>
              <a:t> </a:t>
            </a:r>
            <a:r>
              <a:rPr sz="2400" spc="-5" dirty="0">
                <a:solidFill>
                  <a:srgbClr val="404040"/>
                </a:solidFill>
                <a:latin typeface="Century Gothic"/>
                <a:cs typeface="Century Gothic"/>
              </a:rPr>
              <a:t>case</a:t>
            </a:r>
            <a:endParaRPr sz="2400" dirty="0">
              <a:latin typeface="Century Gothic"/>
              <a:cs typeface="Century Gothic"/>
            </a:endParaRPr>
          </a:p>
        </p:txBody>
      </p:sp>
      <p:sp>
        <p:nvSpPr>
          <p:cNvPr id="4" name="object 4"/>
          <p:cNvSpPr/>
          <p:nvPr/>
        </p:nvSpPr>
        <p:spPr>
          <a:xfrm>
            <a:off x="7010400" y="1706032"/>
            <a:ext cx="4483100" cy="3505200"/>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6643905" y="2440519"/>
            <a:ext cx="3889375" cy="2911475"/>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823858" y="2808291"/>
            <a:ext cx="3526367" cy="217593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46097" y="-95003"/>
            <a:ext cx="2145978" cy="2139881"/>
          </a:xfrm>
          <a:prstGeom prst="rect">
            <a:avLst/>
          </a:prstGeom>
        </p:spPr>
      </p:pic>
    </p:spTree>
    <p:extLst>
      <p:ext uri="{BB962C8B-B14F-4D97-AF65-F5344CB8AC3E}">
        <p14:creationId xmlns:p14="http://schemas.microsoft.com/office/powerpoint/2010/main" val="187575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0" name="Rectangle 50"/>
          <p:cNvSpPr>
            <a:spLocks noGrp="1" noChangeArrowheads="1"/>
          </p:cNvSpPr>
          <p:nvPr>
            <p:ph type="body" sz="half" idx="1"/>
          </p:nvPr>
        </p:nvSpPr>
        <p:spPr>
          <a:xfrm>
            <a:off x="281832" y="818"/>
            <a:ext cx="6795862" cy="6292552"/>
          </a:xfrm>
        </p:spPr>
        <p:txBody>
          <a:bodyPr>
            <a:normAutofit/>
          </a:bodyPr>
          <a:lstStyle/>
          <a:p>
            <a:pPr eaLnBrk="1" hangingPunct="1">
              <a:buFont typeface="Monotype Sorts" charset="0"/>
              <a:buNone/>
            </a:pPr>
            <a:r>
              <a:rPr lang="en-GB" sz="3200" b="1" i="1" dirty="0">
                <a:solidFill>
                  <a:schemeClr val="bg1"/>
                </a:solidFill>
                <a:effectLst>
                  <a:outerShdw blurRad="38100" dist="38100" dir="2700000" algn="tl">
                    <a:srgbClr val="DDDDDD"/>
                  </a:outerShdw>
                </a:effectLst>
                <a:latin typeface="Arial" charset="0"/>
              </a:rPr>
              <a:t>Content</a:t>
            </a:r>
          </a:p>
          <a:p>
            <a:pPr eaLnBrk="1" hangingPunct="1">
              <a:buFont typeface="Monotype Sorts" charset="0"/>
              <a:buNone/>
            </a:pPr>
            <a:endParaRPr lang="en-GB" sz="3200" b="1" i="1" dirty="0">
              <a:solidFill>
                <a:schemeClr val="bg1"/>
              </a:solidFill>
              <a:effectLst>
                <a:outerShdw blurRad="38100" dist="38100" dir="2700000" algn="tl">
                  <a:srgbClr val="DDDDDD"/>
                </a:outerShdw>
              </a:effectLst>
              <a:latin typeface="Arial" charset="0"/>
            </a:endParaRPr>
          </a:p>
          <a:p>
            <a:pPr eaLnBrk="1" hangingPunct="1">
              <a:buFont typeface="Wingdings" pitchFamily="2" charset="2"/>
              <a:buChar char="q"/>
            </a:pPr>
            <a:r>
              <a:rPr lang="en-GB" sz="3200" dirty="0">
                <a:effectLst>
                  <a:outerShdw blurRad="38100" dist="38100" dir="2700000" algn="tl">
                    <a:srgbClr val="DDDDDD"/>
                  </a:outerShdw>
                </a:effectLst>
              </a:rPr>
              <a:t>Teaching team</a:t>
            </a:r>
          </a:p>
          <a:p>
            <a:pPr eaLnBrk="1" hangingPunct="1">
              <a:buFont typeface="Wingdings" pitchFamily="2" charset="2"/>
              <a:buChar char="q"/>
            </a:pPr>
            <a:r>
              <a:rPr lang="en-GB" sz="3200" dirty="0">
                <a:effectLst>
                  <a:outerShdw blurRad="38100" dist="38100" dir="2700000" algn="tl">
                    <a:srgbClr val="DDDDDD"/>
                  </a:outerShdw>
                </a:effectLst>
              </a:rPr>
              <a:t>Learning objectives and outcomes</a:t>
            </a:r>
          </a:p>
          <a:p>
            <a:pPr>
              <a:buFont typeface="Wingdings" pitchFamily="2" charset="2"/>
              <a:buChar char="q"/>
            </a:pPr>
            <a:r>
              <a:rPr lang="en-GB" sz="3200" dirty="0">
                <a:effectLst>
                  <a:outerShdw blurRad="38100" dist="38100" dir="2700000" algn="tl">
                    <a:srgbClr val="DDDDDD"/>
                  </a:outerShdw>
                </a:effectLst>
              </a:rPr>
              <a:t>What</a:t>
            </a:r>
            <a:r>
              <a:rPr lang="en-US" sz="3200" dirty="0">
                <a:effectLst>
                  <a:outerShdw blurRad="38100" dist="38100" dir="2700000" algn="tl">
                    <a:srgbClr val="DDDDDD"/>
                  </a:outerShdw>
                </a:effectLst>
              </a:rPr>
              <a:t>’</a:t>
            </a:r>
            <a:r>
              <a:rPr lang="en-GB" sz="3200" dirty="0">
                <a:effectLst>
                  <a:outerShdw blurRad="38100" dist="38100" dir="2700000" algn="tl">
                    <a:srgbClr val="DDDDDD"/>
                  </a:outerShdw>
                </a:effectLst>
              </a:rPr>
              <a:t>s involved in this unit?</a:t>
            </a:r>
          </a:p>
          <a:p>
            <a:pPr eaLnBrk="1" hangingPunct="1">
              <a:buFont typeface="Wingdings" pitchFamily="2" charset="2"/>
              <a:buChar char="q"/>
            </a:pPr>
            <a:r>
              <a:rPr lang="en-GB" sz="3200" dirty="0">
                <a:effectLst>
                  <a:outerShdw blurRad="38100" dist="38100" dir="2700000" algn="tl">
                    <a:srgbClr val="DDDDDD"/>
                  </a:outerShdw>
                </a:effectLst>
              </a:rPr>
              <a:t>Weekly activities and assessments</a:t>
            </a:r>
          </a:p>
          <a:p>
            <a:pPr eaLnBrk="1" hangingPunct="1">
              <a:buFont typeface="Wingdings" pitchFamily="2" charset="2"/>
              <a:buChar char="q"/>
            </a:pPr>
            <a:r>
              <a:rPr lang="en-GB" sz="3200" dirty="0">
                <a:effectLst>
                  <a:outerShdw blurRad="38100" dist="38100" dir="2700000" algn="tl">
                    <a:srgbClr val="DDDDDD"/>
                  </a:outerShdw>
                </a:effectLst>
              </a:rPr>
              <a:t>Reading and learning materials</a:t>
            </a:r>
            <a:endParaRPr lang="en-GB" sz="1400" dirty="0">
              <a:effectLst>
                <a:outerShdw blurRad="38100" dist="38100" dir="2700000" algn="tl">
                  <a:srgbClr val="DDDDDD"/>
                </a:outerShdw>
              </a:effectLst>
            </a:endParaRPr>
          </a:p>
          <a:p>
            <a:pPr algn="r"/>
            <a:endParaRPr lang="en-GB" sz="1200" dirty="0">
              <a:effectLst>
                <a:outerShdw blurRad="38100" dist="38100" dir="2700000" algn="tl">
                  <a:srgbClr val="DDDDDD"/>
                </a:outerShdw>
              </a:effectLst>
              <a:latin typeface="Arial" charset="0"/>
            </a:endParaRPr>
          </a:p>
        </p:txBody>
      </p:sp>
      <p:sp>
        <p:nvSpPr>
          <p:cNvPr id="14" name="Slide Number Placeholder 4"/>
          <p:cNvSpPr>
            <a:spLocks noGrp="1"/>
          </p:cNvSpPr>
          <p:nvPr>
            <p:ph type="sldNum" sz="quarter" idx="10"/>
          </p:nvPr>
        </p:nvSpPr>
        <p:spPr/>
        <p:txBody>
          <a:bodyPr/>
          <a:lstStyle>
            <a:lvl1pPr eaLnBrk="0" hangingPunct="0">
              <a:defRPr sz="2000" b="1">
                <a:solidFill>
                  <a:schemeClr val="accent1"/>
                </a:solidFill>
                <a:latin typeface="Arial" charset="0"/>
                <a:ea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algn="ctr"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eaLnBrk="0" fontAlgn="base" hangingPunct="0">
              <a:spcBef>
                <a:spcPct val="0"/>
              </a:spcBef>
              <a:spcAft>
                <a:spcPct val="0"/>
              </a:spcAft>
              <a:defRPr sz="2000" b="1">
                <a:solidFill>
                  <a:schemeClr val="accent1"/>
                </a:solidFill>
                <a:latin typeface="Arial" charset="0"/>
                <a:ea typeface="ＭＳ Ｐゴシック" charset="0"/>
              </a:defRPr>
            </a:lvl9pPr>
          </a:lstStyle>
          <a:p>
            <a:fld id="{4438D42E-D8D8-6848-B612-79AF78C15278}" type="slidenum">
              <a:rPr lang="en-GB" sz="1800" smtClean="0">
                <a:solidFill>
                  <a:srgbClr val="0033CC"/>
                </a:solidFill>
                <a:latin typeface="Arial Black" charset="0"/>
              </a:rPr>
              <a:pPr/>
              <a:t>2</a:t>
            </a:fld>
            <a:endParaRPr lang="en-GB" sz="1800" dirty="0">
              <a:solidFill>
                <a:srgbClr val="0033CC"/>
              </a:solidFill>
              <a:latin typeface="Arial Black" charset="0"/>
            </a:endParaRPr>
          </a:p>
        </p:txBody>
      </p:sp>
      <p:grpSp>
        <p:nvGrpSpPr>
          <p:cNvPr id="2" name="Group 54"/>
          <p:cNvGrpSpPr>
            <a:grpSpLocks/>
          </p:cNvGrpSpPr>
          <p:nvPr/>
        </p:nvGrpSpPr>
        <p:grpSpPr bwMode="auto">
          <a:xfrm>
            <a:off x="7283065" y="3951352"/>
            <a:ext cx="4053351" cy="1008064"/>
            <a:chOff x="3164" y="1616"/>
            <a:chExt cx="3222" cy="771"/>
          </a:xfrm>
        </p:grpSpPr>
        <p:sp>
          <p:nvSpPr>
            <p:cNvPr id="9229" name="AutoShape 55"/>
            <p:cNvSpPr>
              <a:spLocks noChangeArrowheads="1"/>
            </p:cNvSpPr>
            <p:nvPr/>
          </p:nvSpPr>
          <p:spPr bwMode="auto">
            <a:xfrm rot="-5400000">
              <a:off x="3096" y="1684"/>
              <a:ext cx="771" cy="636"/>
            </a:xfrm>
            <a:prstGeom prst="triangle">
              <a:avLst>
                <a:gd name="adj" fmla="val 50000"/>
              </a:avLst>
            </a:prstGeom>
            <a:solidFill>
              <a:srgbClr val="F9D7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sp>
          <p:nvSpPr>
            <p:cNvPr id="9230" name="Rectangle 56"/>
            <p:cNvSpPr>
              <a:spLocks noChangeArrowheads="1"/>
            </p:cNvSpPr>
            <p:nvPr/>
          </p:nvSpPr>
          <p:spPr bwMode="auto">
            <a:xfrm>
              <a:off x="3755" y="1752"/>
              <a:ext cx="2631" cy="499"/>
            </a:xfrm>
            <a:prstGeom prst="rect">
              <a:avLst/>
            </a:prstGeom>
            <a:solidFill>
              <a:srgbClr val="F9D7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grpSp>
      <p:grpSp>
        <p:nvGrpSpPr>
          <p:cNvPr id="3" name="Group 57"/>
          <p:cNvGrpSpPr>
            <a:grpSpLocks/>
          </p:cNvGrpSpPr>
          <p:nvPr/>
        </p:nvGrpSpPr>
        <p:grpSpPr bwMode="auto">
          <a:xfrm>
            <a:off x="7638107" y="2183042"/>
            <a:ext cx="3602038" cy="1223962"/>
            <a:chOff x="4117" y="845"/>
            <a:chExt cx="2269" cy="771"/>
          </a:xfrm>
        </p:grpSpPr>
        <p:sp>
          <p:nvSpPr>
            <p:cNvPr id="9227" name="AutoShape 58"/>
            <p:cNvSpPr>
              <a:spLocks noChangeArrowheads="1"/>
            </p:cNvSpPr>
            <p:nvPr/>
          </p:nvSpPr>
          <p:spPr bwMode="auto">
            <a:xfrm rot="-5400000">
              <a:off x="4049" y="913"/>
              <a:ext cx="771" cy="636"/>
            </a:xfrm>
            <a:prstGeom prst="triangle">
              <a:avLst>
                <a:gd name="adj" fmla="val 50000"/>
              </a:avLst>
            </a:prstGeom>
            <a:solidFill>
              <a:srgbClr val="FEE9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sp>
          <p:nvSpPr>
            <p:cNvPr id="9228" name="Rectangle 59"/>
            <p:cNvSpPr>
              <a:spLocks noChangeArrowheads="1"/>
            </p:cNvSpPr>
            <p:nvPr/>
          </p:nvSpPr>
          <p:spPr bwMode="auto">
            <a:xfrm>
              <a:off x="4708" y="981"/>
              <a:ext cx="1678" cy="499"/>
            </a:xfrm>
            <a:prstGeom prst="rect">
              <a:avLst/>
            </a:prstGeom>
            <a:solidFill>
              <a:srgbClr val="FEE9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grpSp>
      <p:grpSp>
        <p:nvGrpSpPr>
          <p:cNvPr id="4" name="Group 60"/>
          <p:cNvGrpSpPr>
            <a:grpSpLocks/>
          </p:cNvGrpSpPr>
          <p:nvPr/>
        </p:nvGrpSpPr>
        <p:grpSpPr bwMode="auto">
          <a:xfrm>
            <a:off x="6878432" y="3044449"/>
            <a:ext cx="4176713" cy="1224213"/>
            <a:chOff x="2892" y="1208"/>
            <a:chExt cx="3494" cy="771"/>
          </a:xfrm>
        </p:grpSpPr>
        <p:sp>
          <p:nvSpPr>
            <p:cNvPr id="9225" name="AutoShape 61"/>
            <p:cNvSpPr>
              <a:spLocks noChangeArrowheads="1"/>
            </p:cNvSpPr>
            <p:nvPr/>
          </p:nvSpPr>
          <p:spPr bwMode="auto">
            <a:xfrm rot="-5400000">
              <a:off x="2824" y="1276"/>
              <a:ext cx="771" cy="636"/>
            </a:xfrm>
            <a:prstGeom prst="triangle">
              <a:avLst>
                <a:gd name="adj" fmla="val 50000"/>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sp>
          <p:nvSpPr>
            <p:cNvPr id="9226" name="Rectangle 62"/>
            <p:cNvSpPr>
              <a:spLocks noChangeArrowheads="1"/>
            </p:cNvSpPr>
            <p:nvPr/>
          </p:nvSpPr>
          <p:spPr bwMode="auto">
            <a:xfrm>
              <a:off x="3483" y="1344"/>
              <a:ext cx="2903" cy="499"/>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AU"/>
            </a:p>
          </p:txBody>
        </p:sp>
      </p:grpSp>
      <p:pic>
        <p:nvPicPr>
          <p:cNvPr id="13" name="Picture 1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33870" y="167234"/>
            <a:ext cx="1381280" cy="1381280"/>
          </a:xfrm>
          <a:prstGeom prst="rect">
            <a:avLst/>
          </a:prstGeom>
        </p:spPr>
      </p:pic>
      <p:pic>
        <p:nvPicPr>
          <p:cNvPr id="15" name="Picture 4" descr="image00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43001" y="6246538"/>
            <a:ext cx="3242622" cy="6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205" y="406637"/>
            <a:ext cx="5209540" cy="566822"/>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dirty="0"/>
              <a:t>This Unit </a:t>
            </a:r>
            <a:r>
              <a:rPr sz="3600" spc="-5" dirty="0"/>
              <a:t>Is</a:t>
            </a:r>
            <a:r>
              <a:rPr sz="3600" spc="-10" dirty="0"/>
              <a:t> </a:t>
            </a:r>
            <a:r>
              <a:rPr sz="3600" spc="-5" dirty="0"/>
              <a:t>About..</a:t>
            </a:r>
          </a:p>
        </p:txBody>
      </p:sp>
      <p:sp>
        <p:nvSpPr>
          <p:cNvPr id="3" name="object 3"/>
          <p:cNvSpPr txBox="1"/>
          <p:nvPr/>
        </p:nvSpPr>
        <p:spPr>
          <a:xfrm>
            <a:off x="883205" y="1706032"/>
            <a:ext cx="6420120" cy="751488"/>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2400" spc="1000" dirty="0">
                <a:solidFill>
                  <a:srgbClr val="A53010"/>
                </a:solidFill>
                <a:latin typeface="Microsoft Sans Serif"/>
                <a:cs typeface="Microsoft Sans Serif"/>
              </a:rPr>
              <a:t>´	</a:t>
            </a:r>
            <a:r>
              <a:rPr lang="en-AU" sz="2400" spc="-5" dirty="0">
                <a:solidFill>
                  <a:srgbClr val="404040"/>
                </a:solidFill>
                <a:latin typeface="Century Gothic"/>
                <a:cs typeface="Century Gothic"/>
              </a:rPr>
              <a:t>Dynamic capabilities and advances in technology  </a:t>
            </a:r>
            <a:endParaRPr sz="2400" dirty="0">
              <a:latin typeface="Century Gothic"/>
              <a:cs typeface="Century Gothic"/>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46097" y="-95003"/>
            <a:ext cx="2145978" cy="2139881"/>
          </a:xfrm>
          <a:prstGeom prst="rect">
            <a:avLst/>
          </a:prstGeom>
        </p:spPr>
      </p:pic>
      <p:pic>
        <p:nvPicPr>
          <p:cNvPr id="1026" name="Picture 2" descr="Dynamic Capabilities – Total BackOffice Solutions, Inc.">
            <a:extLst>
              <a:ext uri="{FF2B5EF4-FFF2-40B4-BE49-F238E27FC236}">
                <a16:creationId xmlns:a16="http://schemas.microsoft.com/office/drawing/2014/main" id="{BE82948D-55C1-B045-7DEC-6F4E5FB99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595" y="3689996"/>
            <a:ext cx="4052480" cy="1461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ynamic capabilities framework. | Download Scientific Diagram">
            <a:extLst>
              <a:ext uri="{FF2B5EF4-FFF2-40B4-BE49-F238E27FC236}">
                <a16:creationId xmlns:a16="http://schemas.microsoft.com/office/drawing/2014/main" id="{CC8E15BA-3F42-638F-7C4D-3B9751A84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205" y="2845080"/>
            <a:ext cx="6064408" cy="311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41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7881" y="379743"/>
            <a:ext cx="2451735" cy="566822"/>
          </a:xfrm>
          <a:prstGeom prst="rect">
            <a:avLst/>
          </a:prstGeom>
        </p:spPr>
        <p:txBody>
          <a:bodyPr vert="horz" wrap="square" lIns="0" tIns="12700" rIns="0" bIns="0" rtlCol="0">
            <a:spAutoFit/>
          </a:bodyPr>
          <a:lstStyle/>
          <a:p>
            <a:pPr marL="12700">
              <a:lnSpc>
                <a:spcPct val="100000"/>
              </a:lnSpc>
              <a:spcBef>
                <a:spcPts val="100"/>
              </a:spcBef>
            </a:pPr>
            <a:r>
              <a:rPr sz="3600" spc="-5" dirty="0"/>
              <a:t>Questions?</a:t>
            </a:r>
          </a:p>
        </p:txBody>
      </p:sp>
      <p:sp>
        <p:nvSpPr>
          <p:cNvPr id="4" name="object 4"/>
          <p:cNvSpPr/>
          <p:nvPr/>
        </p:nvSpPr>
        <p:spPr>
          <a:xfrm>
            <a:off x="1369140" y="1569835"/>
            <a:ext cx="8915398" cy="358713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7338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sz="4800" spc="-5" dirty="0"/>
              <a:t>MIS782 Value of Information</a:t>
            </a:r>
            <a:endParaRPr lang="en-AU" dirty="0"/>
          </a:p>
        </p:txBody>
      </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5" name="Text Placeholder 4"/>
          <p:cNvSpPr>
            <a:spLocks noGrp="1"/>
          </p:cNvSpPr>
          <p:nvPr>
            <p:ph type="body" sz="quarter" idx="13"/>
          </p:nvPr>
        </p:nvSpPr>
        <p:spPr/>
        <p:txBody>
          <a:bodyPr/>
          <a:lstStyle/>
          <a:p>
            <a:r>
              <a:rPr lang="en-AU" sz="2800" b="1" spc="-5" dirty="0"/>
              <a:t>Class Week </a:t>
            </a:r>
            <a:r>
              <a:rPr lang="en-AU" sz="2800" b="1" dirty="0"/>
              <a:t>1 (Module 1)</a:t>
            </a:r>
            <a:endParaRPr lang="en-AU" b="1" dirty="0"/>
          </a:p>
        </p:txBody>
      </p:sp>
      <p:sp>
        <p:nvSpPr>
          <p:cNvPr id="6" name="Slide Number Placeholder 5"/>
          <p:cNvSpPr>
            <a:spLocks noGrp="1"/>
          </p:cNvSpPr>
          <p:nvPr>
            <p:ph type="sldNum" sz="quarter" idx="16"/>
          </p:nvPr>
        </p:nvSpPr>
        <p:spPr/>
        <p:txBody>
          <a:bodyPr/>
          <a:lstStyle/>
          <a:p>
            <a:fld id="{F5AEA0E0-5CC6-4BD0-905C-A0021E419432}" type="slidenum">
              <a:rPr lang="en-GB" smtClean="0"/>
              <a:pPr/>
              <a:t>22</a:t>
            </a:fld>
            <a:endParaRPr lang="en-GB" dirty="0"/>
          </a:p>
        </p:txBody>
      </p:sp>
      <p:sp>
        <p:nvSpPr>
          <p:cNvPr id="7" name="object 5"/>
          <p:cNvSpPr>
            <a:spLocks noGrp="1"/>
          </p:cNvSpPr>
          <p:nvPr>
            <p:ph type="pic" sz="quarter" idx="14"/>
          </p:nvPr>
        </p:nvSpPr>
        <p:spPr>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66218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95" y="358588"/>
            <a:ext cx="7864279" cy="553998"/>
          </a:xfrm>
        </p:spPr>
        <p:txBody>
          <a:bodyPr>
            <a:noAutofit/>
          </a:bodyPr>
          <a:lstStyle/>
          <a:p>
            <a:r>
              <a:rPr lang="en-AU" sz="3600" dirty="0">
                <a:solidFill>
                  <a:srgbClr val="000000"/>
                </a:solidFill>
                <a:latin typeface="Calibri Light" panose="020F0302020204030204" pitchFamily="34" charset="0"/>
              </a:rPr>
              <a:t>Phenomenon, Abstraction, Application</a:t>
            </a:r>
            <a:endParaRPr lang="en-AU" sz="3600" dirty="0"/>
          </a:p>
        </p:txBody>
      </p:sp>
      <p:sp>
        <p:nvSpPr>
          <p:cNvPr id="4" name="Text Placeholder 3"/>
          <p:cNvSpPr>
            <a:spLocks noGrp="1"/>
          </p:cNvSpPr>
          <p:nvPr>
            <p:ph idx="1"/>
          </p:nvPr>
        </p:nvSpPr>
        <p:spPr>
          <a:xfrm>
            <a:off x="428558" y="1441077"/>
            <a:ext cx="9753600" cy="4616648"/>
          </a:xfrm>
          <a:prstGeom prst="rect">
            <a:avLst/>
          </a:prstGeom>
        </p:spPr>
        <p:txBody>
          <a:bodyPr wrap="square">
            <a:spAutoFit/>
          </a:bodyPr>
          <a:lstStyle/>
          <a:p>
            <a:pPr lvl="1"/>
            <a:r>
              <a:rPr lang="en-AU" sz="2800" b="1" dirty="0">
                <a:solidFill>
                  <a:srgbClr val="000000"/>
                </a:solidFill>
                <a:latin typeface="Calibri" panose="020F0502020204030204" pitchFamily="34" charset="0"/>
              </a:rPr>
              <a:t>Phenomenon (Business Value of Information)</a:t>
            </a:r>
            <a:r>
              <a:rPr lang="en-AU" sz="2800" dirty="0">
                <a:solidFill>
                  <a:srgbClr val="000000"/>
                </a:solidFill>
                <a:latin typeface="Calibri" panose="020F0502020204030204" pitchFamily="34" charset="0"/>
              </a:rPr>
              <a:t>:</a:t>
            </a:r>
          </a:p>
          <a:p>
            <a:pPr marL="800100" lvl="1" indent="-342900">
              <a:buFont typeface="Arial" panose="020B0604020202020204" pitchFamily="34" charset="0"/>
              <a:buChar char="•"/>
            </a:pPr>
            <a:r>
              <a:rPr lang="en-AU" sz="2400" b="0" i="0" u="none" strike="noStrike" baseline="0" dirty="0">
                <a:solidFill>
                  <a:srgbClr val="000000"/>
                </a:solidFill>
                <a:latin typeface="Calibri" panose="020F0502020204030204" pitchFamily="34" charset="0"/>
              </a:rPr>
              <a:t>Information as Competitive Resource</a:t>
            </a:r>
          </a:p>
          <a:p>
            <a:pPr marL="800100" lvl="1" indent="-342900">
              <a:buFont typeface="Arial" panose="020B0604020202020204" pitchFamily="34" charset="0"/>
              <a:buChar char="•"/>
            </a:pPr>
            <a:r>
              <a:rPr lang="en-AU" sz="2400" b="0" i="0" u="none" strike="noStrike" baseline="0" dirty="0">
                <a:solidFill>
                  <a:srgbClr val="000000"/>
                </a:solidFill>
                <a:latin typeface="Calibri" panose="020F0502020204030204" pitchFamily="34" charset="0"/>
              </a:rPr>
              <a:t>IT investments</a:t>
            </a:r>
          </a:p>
          <a:p>
            <a:pPr marL="800100" lvl="1" indent="-342900">
              <a:buFont typeface="Arial" panose="020B0604020202020204" pitchFamily="34" charset="0"/>
              <a:buChar char="•"/>
            </a:pPr>
            <a:r>
              <a:rPr lang="en-AU" sz="2400" dirty="0">
                <a:solidFill>
                  <a:srgbClr val="000000"/>
                </a:solidFill>
                <a:latin typeface="Calibri" panose="020F0502020204030204" pitchFamily="34" charset="0"/>
              </a:rPr>
              <a:t>Business value returns from IT investments</a:t>
            </a:r>
            <a:endParaRPr lang="en-AU" sz="2400" b="0" i="0" u="none" strike="noStrike" baseline="0" dirty="0">
              <a:solidFill>
                <a:srgbClr val="000000"/>
              </a:solidFill>
              <a:latin typeface="Calibri" panose="020F0502020204030204" pitchFamily="34" charset="0"/>
            </a:endParaRPr>
          </a:p>
          <a:p>
            <a:pPr lvl="1"/>
            <a:r>
              <a:rPr lang="en-AU" sz="2800" b="1" dirty="0">
                <a:solidFill>
                  <a:srgbClr val="000000"/>
                </a:solidFill>
                <a:latin typeface="Calibri" panose="020F0502020204030204" pitchFamily="34" charset="0"/>
              </a:rPr>
              <a:t>Abstraction</a:t>
            </a:r>
            <a:r>
              <a:rPr lang="en-AU" sz="2800" dirty="0">
                <a:solidFill>
                  <a:srgbClr val="000000"/>
                </a:solidFill>
                <a:latin typeface="Calibri" panose="020F0502020204030204" pitchFamily="34" charset="0"/>
              </a:rPr>
              <a:t>: </a:t>
            </a:r>
          </a:p>
          <a:p>
            <a:pPr marL="742950" lvl="1" indent="-285750">
              <a:buFont typeface="Arial" panose="020B0604020202020204" pitchFamily="34" charset="0"/>
              <a:buChar char="•"/>
            </a:pPr>
            <a:r>
              <a:rPr lang="en-AU" sz="2400" b="0" i="0" u="none" strike="noStrike" baseline="0" dirty="0">
                <a:solidFill>
                  <a:srgbClr val="000000"/>
                </a:solidFill>
                <a:latin typeface="Calibri" panose="020F0502020204030204" pitchFamily="34" charset="0"/>
              </a:rPr>
              <a:t>Business Models</a:t>
            </a:r>
          </a:p>
          <a:p>
            <a:pPr marL="742950" lvl="1" indent="-285750">
              <a:buFont typeface="Arial" panose="020B0604020202020204" pitchFamily="34" charset="0"/>
              <a:buChar char="•"/>
            </a:pPr>
            <a:r>
              <a:rPr lang="en-AU" sz="2400" b="0" i="0" u="none" strike="noStrike" baseline="0" dirty="0">
                <a:solidFill>
                  <a:srgbClr val="000000"/>
                </a:solidFill>
                <a:latin typeface="Calibri" panose="020F0502020204030204" pitchFamily="34" charset="0"/>
              </a:rPr>
              <a:t>The IT Portfolio</a:t>
            </a:r>
          </a:p>
          <a:p>
            <a:pPr lvl="1"/>
            <a:r>
              <a:rPr lang="en-AU" sz="2800" b="1" dirty="0">
                <a:solidFill>
                  <a:srgbClr val="000000"/>
                </a:solidFill>
                <a:latin typeface="Calibri" panose="020F0502020204030204" pitchFamily="34" charset="0"/>
              </a:rPr>
              <a:t>Application </a:t>
            </a:r>
            <a:r>
              <a:rPr lang="en-AU" sz="2800" dirty="0">
                <a:solidFill>
                  <a:srgbClr val="000000"/>
                </a:solidFill>
                <a:latin typeface="Calibri" panose="020F0502020204030204" pitchFamily="34" charset="0"/>
              </a:rPr>
              <a:t>of concepts through: </a:t>
            </a:r>
          </a:p>
          <a:p>
            <a:pPr lvl="1"/>
            <a:r>
              <a:rPr lang="en-AU" sz="2400" b="0" i="0" u="none" strike="noStrike" baseline="0" dirty="0">
                <a:solidFill>
                  <a:srgbClr val="000000"/>
                </a:solidFill>
                <a:latin typeface="Calibri" panose="020F0502020204030204" pitchFamily="34" charset="0"/>
              </a:rPr>
              <a:t>Class discussion, seminars, industry presentations</a:t>
            </a:r>
          </a:p>
          <a:p>
            <a:pPr lvl="1"/>
            <a:r>
              <a:rPr lang="en-AU" sz="2400" b="0" i="0" u="none" strike="noStrike" baseline="0" dirty="0">
                <a:solidFill>
                  <a:srgbClr val="000000"/>
                </a:solidFill>
                <a:latin typeface="Calibri" panose="020F0502020204030204" pitchFamily="34" charset="0"/>
              </a:rPr>
              <a:t>Case study</a:t>
            </a:r>
          </a:p>
          <a:p>
            <a:pPr lvl="1"/>
            <a:r>
              <a:rPr lang="en-AU" sz="2400" b="0" i="0" u="none" strike="noStrike" baseline="0" dirty="0">
                <a:solidFill>
                  <a:srgbClr val="000000"/>
                </a:solidFill>
                <a:latin typeface="Calibri" panose="020F0502020204030204" pitchFamily="34" charset="0"/>
              </a:rPr>
              <a:t>Assignment</a:t>
            </a:r>
            <a:r>
              <a:rPr lang="en-AU" sz="2400" b="0" i="0" u="none" strike="noStrike" dirty="0">
                <a:solidFill>
                  <a:srgbClr val="000000"/>
                </a:solidFill>
                <a:latin typeface="Calibri" panose="020F0502020204030204" pitchFamily="34" charset="0"/>
              </a:rPr>
              <a:t> 1</a:t>
            </a:r>
            <a:endParaRPr lang="en-AU" sz="2400" b="0" i="0" u="none" strike="noStrike" baseline="0" dirty="0">
              <a:solidFill>
                <a:srgbClr val="000000"/>
              </a:solidFill>
              <a:latin typeface="Calibri" panose="020F0502020204030204" pitchFamily="34" charset="0"/>
            </a:endParaRPr>
          </a:p>
          <a:p>
            <a:pPr lvl="1"/>
            <a:endParaRPr lang="en-AU" sz="2400" b="0" i="0" u="none" strike="noStrike" baseline="0" dirty="0">
              <a:solidFill>
                <a:srgbClr val="000000"/>
              </a:solidFill>
              <a:latin typeface="Calibri" panose="020F0502020204030204" pitchFamily="34" charset="0"/>
            </a:endParaRPr>
          </a:p>
        </p:txBody>
      </p:sp>
      <p:sp>
        <p:nvSpPr>
          <p:cNvPr id="5" name="Rectangle 4"/>
          <p:cNvSpPr/>
          <p:nvPr/>
        </p:nvSpPr>
        <p:spPr>
          <a:xfrm>
            <a:off x="7703416" y="2853017"/>
            <a:ext cx="4324977" cy="2031325"/>
          </a:xfrm>
          <a:prstGeom prst="rect">
            <a:avLst/>
          </a:prstGeom>
        </p:spPr>
        <p:txBody>
          <a:bodyPr wrap="square">
            <a:spAutoFit/>
          </a:bodyPr>
          <a:lstStyle/>
          <a:p>
            <a:pPr marL="285750" indent="-285750">
              <a:buFont typeface="Arial" panose="020B0604020202020204" pitchFamily="34" charset="0"/>
              <a:buChar char="•"/>
            </a:pPr>
            <a:r>
              <a:rPr lang="en-AU" b="1" dirty="0"/>
              <a:t>Course 1 focus: </a:t>
            </a:r>
          </a:p>
          <a:p>
            <a:pPr marL="742950" lvl="1" indent="-285750">
              <a:buFont typeface="Arial" panose="020B0604020202020204" pitchFamily="34" charset="0"/>
              <a:buChar char="•"/>
            </a:pPr>
            <a:r>
              <a:rPr lang="en-AU" b="1" dirty="0"/>
              <a:t>Discuss what is meant by the business value of IT through practical examples</a:t>
            </a:r>
          </a:p>
          <a:p>
            <a:pPr marL="742950" lvl="1" indent="-285750">
              <a:buFont typeface="Arial" panose="020B0604020202020204" pitchFamily="34" charset="0"/>
              <a:buChar char="•"/>
            </a:pPr>
            <a:r>
              <a:rPr lang="en-AU" b="1" dirty="0"/>
              <a:t>Understand how information technologies can  create business value </a:t>
            </a:r>
          </a:p>
        </p:txBody>
      </p:sp>
    </p:spTree>
    <p:extLst>
      <p:ext uri="{BB962C8B-B14F-4D97-AF65-F5344CB8AC3E}">
        <p14:creationId xmlns:p14="http://schemas.microsoft.com/office/powerpoint/2010/main" val="357458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996" y="91085"/>
            <a:ext cx="8860504" cy="1120820"/>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dirty="0"/>
              <a:t>is </a:t>
            </a:r>
            <a:r>
              <a:rPr sz="3600" spc="-5" dirty="0"/>
              <a:t>Business</a:t>
            </a:r>
            <a:r>
              <a:rPr sz="3600" spc="-20" dirty="0"/>
              <a:t> </a:t>
            </a:r>
            <a:r>
              <a:rPr sz="3600" spc="-5" dirty="0"/>
              <a:t>Value?</a:t>
            </a:r>
            <a:r>
              <a:rPr lang="en-AU" sz="3600" spc="-5" dirty="0"/>
              <a:t> Competitive advantage?</a:t>
            </a:r>
            <a:endParaRPr sz="3600" spc="-5" dirty="0"/>
          </a:p>
        </p:txBody>
      </p:sp>
      <p:sp>
        <p:nvSpPr>
          <p:cNvPr id="3" name="object 3"/>
          <p:cNvSpPr txBox="1"/>
          <p:nvPr/>
        </p:nvSpPr>
        <p:spPr>
          <a:xfrm>
            <a:off x="-1340662" y="1483667"/>
            <a:ext cx="9589356" cy="5720797"/>
          </a:xfrm>
          <a:prstGeom prst="rect">
            <a:avLst/>
          </a:prstGeom>
        </p:spPr>
        <p:txBody>
          <a:bodyPr vert="horz" wrap="square" lIns="0" tIns="131445" rIns="0" bIns="0" rtlCol="0">
            <a:spAutoFit/>
          </a:bodyPr>
          <a:lstStyle/>
          <a:p>
            <a:pPr marL="2137410" marR="7620" lvl="0" fontAlgn="auto">
              <a:lnSpc>
                <a:spcPct val="100699"/>
              </a:lnSpc>
              <a:spcBef>
                <a:spcPts val="990"/>
              </a:spcBef>
              <a:buClrTx/>
              <a:buSzTx/>
              <a:tabLst>
                <a:tab pos="354965" algn="l"/>
              </a:tabLst>
              <a:defRPr/>
            </a:pPr>
            <a:r>
              <a:rPr sz="2800" spc="-5" dirty="0">
                <a:solidFill>
                  <a:schemeClr val="tx2"/>
                </a:solidFill>
              </a:rPr>
              <a:t>What is it?</a:t>
            </a:r>
            <a:endParaRPr lang="en-AU" sz="2800" spc="-5" dirty="0">
              <a:solidFill>
                <a:schemeClr val="tx2"/>
              </a:solidFill>
            </a:endParaRPr>
          </a:p>
          <a:p>
            <a:pPr marL="3051810" marR="7620" lvl="1" indent="-457200">
              <a:lnSpc>
                <a:spcPct val="100699"/>
              </a:lnSpc>
              <a:spcBef>
                <a:spcPts val="990"/>
              </a:spcBef>
              <a:buFont typeface="Arial" panose="020B0604020202020204" pitchFamily="34" charset="0"/>
              <a:buChar char="•"/>
              <a:tabLst>
                <a:tab pos="354965" algn="l"/>
              </a:tabLst>
              <a:defRPr/>
            </a:pPr>
            <a:r>
              <a:rPr sz="2800" spc="-5" dirty="0">
                <a:solidFill>
                  <a:schemeClr val="tx2"/>
                </a:solidFill>
              </a:rPr>
              <a:t> Economic value? Revenue generation capabilities?</a:t>
            </a:r>
            <a:endParaRPr lang="en-AU" sz="2800" spc="-5" dirty="0">
              <a:solidFill>
                <a:schemeClr val="tx2"/>
              </a:solidFill>
            </a:endParaRPr>
          </a:p>
          <a:p>
            <a:pPr marL="2480310" marR="7620" lvl="0" indent="-342900">
              <a:lnSpc>
                <a:spcPct val="100699"/>
              </a:lnSpc>
              <a:spcBef>
                <a:spcPts val="990"/>
              </a:spcBef>
              <a:buFont typeface="Arial" panose="020B0604020202020204" pitchFamily="34" charset="0"/>
              <a:buChar char="•"/>
              <a:tabLst>
                <a:tab pos="354965" algn="l"/>
              </a:tabLst>
              <a:defRPr/>
            </a:pPr>
            <a:r>
              <a:rPr lang="en-AU" sz="2800" spc="-5" dirty="0">
                <a:solidFill>
                  <a:schemeClr val="tx2"/>
                </a:solidFill>
              </a:rPr>
              <a:t>Task</a:t>
            </a:r>
          </a:p>
          <a:p>
            <a:pPr marL="2584450" marR="7620" lvl="4" indent="-342900">
              <a:lnSpc>
                <a:spcPct val="100699"/>
              </a:lnSpc>
              <a:spcBef>
                <a:spcPts val="990"/>
              </a:spcBef>
              <a:buFont typeface="Arial" panose="020B0604020202020204" pitchFamily="34" charset="0"/>
              <a:buChar char="•"/>
              <a:defRPr/>
            </a:pPr>
            <a:r>
              <a:rPr lang="en-AU" sz="2800" spc="-5" dirty="0">
                <a:solidFill>
                  <a:schemeClr val="tx2"/>
                </a:solidFill>
              </a:rPr>
              <a:t>Airlines have had an in-flight service since the inception of air travel. Should we  introduce a similar service in our public transportation system?</a:t>
            </a:r>
          </a:p>
          <a:p>
            <a:pPr marL="2584450" marR="7620" lvl="4" indent="-342900">
              <a:lnSpc>
                <a:spcPct val="100699"/>
              </a:lnSpc>
              <a:spcBef>
                <a:spcPts val="990"/>
              </a:spcBef>
              <a:buFont typeface="Arial" panose="020B0604020202020204" pitchFamily="34" charset="0"/>
              <a:buChar char="•"/>
              <a:defRPr/>
            </a:pPr>
            <a:endParaRPr lang="en-AU" sz="2800" spc="-5" dirty="0">
              <a:solidFill>
                <a:schemeClr val="tx2"/>
              </a:solidFill>
            </a:endParaRPr>
          </a:p>
          <a:p>
            <a:pPr marL="2241550" marR="7620" lvl="4">
              <a:lnSpc>
                <a:spcPct val="100699"/>
              </a:lnSpc>
              <a:spcBef>
                <a:spcPts val="990"/>
              </a:spcBef>
              <a:defRPr/>
            </a:pPr>
            <a:r>
              <a:rPr lang="en-AU" sz="2800" spc="-5" dirty="0">
                <a:solidFill>
                  <a:schemeClr val="tx2"/>
                </a:solidFill>
                <a:hlinkClick r:id="rId3"/>
              </a:rPr>
              <a:t>https://padlet.com/lubnaalam/mis782</a:t>
            </a:r>
            <a:r>
              <a:rPr lang="en-AU" sz="2800" spc="-5" dirty="0">
                <a:solidFill>
                  <a:schemeClr val="tx2"/>
                </a:solidFill>
              </a:rPr>
              <a:t> </a:t>
            </a:r>
          </a:p>
          <a:p>
            <a:pPr marL="469900" marR="0" lvl="0" indent="0" algn="l" defTabSz="914400" rtl="0" eaLnBrk="1" fontAlgn="auto" latinLnBrk="0" hangingPunct="1">
              <a:lnSpc>
                <a:spcPct val="100000"/>
              </a:lnSpc>
              <a:spcBef>
                <a:spcPts val="825"/>
              </a:spcBef>
              <a:spcAft>
                <a:spcPts val="0"/>
              </a:spcAft>
              <a:buClrTx/>
              <a:buSzTx/>
              <a:buFontTx/>
              <a:buNone/>
              <a:tabLst/>
              <a:defRPr/>
            </a:pPr>
            <a:endParaRPr kumimoji="0" sz="3200" b="0" i="0" u="none" strike="noStrike" kern="1200" cap="none" spc="0" normalizeH="0" baseline="0" noProof="0" dirty="0">
              <a:ln>
                <a:noFill/>
              </a:ln>
              <a:solidFill>
                <a:prstClr val="black"/>
              </a:solidFill>
              <a:effectLst/>
              <a:uLnTx/>
              <a:uFillTx/>
              <a:latin typeface="Century Gothic"/>
              <a:ea typeface="+mn-ea"/>
              <a:cs typeface="Century Gothic"/>
            </a:endParaRPr>
          </a:p>
        </p:txBody>
      </p:sp>
      <p:sp>
        <p:nvSpPr>
          <p:cNvPr id="4" name="object 4"/>
          <p:cNvSpPr txBox="1"/>
          <p:nvPr/>
        </p:nvSpPr>
        <p:spPr>
          <a:xfrm>
            <a:off x="2590800" y="2743200"/>
            <a:ext cx="9239126" cy="563616"/>
          </a:xfrm>
          <a:prstGeom prst="rect">
            <a:avLst/>
          </a:prstGeom>
        </p:spPr>
        <p:txBody>
          <a:bodyPr vert="horz" wrap="square" lIns="0" tIns="131445" rIns="0" bIns="0" rtlCol="0">
            <a:spAutoFit/>
          </a:bodyPr>
          <a:lstStyle/>
          <a:p>
            <a:pPr marL="12700" marR="0" lvl="0" indent="0" algn="l" defTabSz="914400" rtl="0" eaLnBrk="1" fontAlgn="auto" latinLnBrk="0" hangingPunct="1">
              <a:lnSpc>
                <a:spcPct val="100000"/>
              </a:lnSpc>
              <a:spcBef>
                <a:spcPts val="1035"/>
              </a:spcBef>
              <a:spcAft>
                <a:spcPts val="0"/>
              </a:spcAft>
              <a:buClrTx/>
              <a:buSzTx/>
              <a:buFontTx/>
              <a:buNone/>
              <a:tabLst>
                <a:tab pos="354965" algn="l"/>
              </a:tabLst>
              <a:defRPr/>
            </a:pPr>
            <a:r>
              <a:rPr kumimoji="0" sz="2800" b="0" i="0" u="none" strike="noStrike" kern="1200" cap="none" spc="940" normalizeH="0" baseline="0" noProof="0" dirty="0">
                <a:ln>
                  <a:noFill/>
                </a:ln>
                <a:solidFill>
                  <a:srgbClr val="A53010"/>
                </a:solidFill>
                <a:effectLst/>
                <a:uLnTx/>
                <a:uFillTx/>
                <a:latin typeface="Microsoft Sans Serif"/>
                <a:ea typeface="+mn-ea"/>
                <a:cs typeface="Microsoft Sans Serif"/>
              </a:rPr>
              <a:t>	</a:t>
            </a:r>
            <a:endParaRPr kumimoji="0" sz="2400" b="0" i="0" u="none" strike="noStrike" kern="1200" cap="none" spc="0" normalizeH="0" baseline="0" noProof="0" dirty="0">
              <a:ln>
                <a:noFill/>
              </a:ln>
              <a:solidFill>
                <a:prstClr val="black"/>
              </a:solidFill>
              <a:effectLst/>
              <a:uLnTx/>
              <a:uFillTx/>
              <a:latin typeface="Century Gothic"/>
              <a:ea typeface="+mn-ea"/>
              <a:cs typeface="Century Gothic"/>
            </a:endParaRPr>
          </a:p>
        </p:txBody>
      </p:sp>
    </p:spTree>
    <p:extLst>
      <p:ext uri="{BB962C8B-B14F-4D97-AF65-F5344CB8AC3E}">
        <p14:creationId xmlns:p14="http://schemas.microsoft.com/office/powerpoint/2010/main" val="378021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318" y="105335"/>
            <a:ext cx="7864279" cy="673967"/>
          </a:xfrm>
          <a:prstGeom prst="rect">
            <a:avLst/>
          </a:prstGeom>
        </p:spPr>
        <p:txBody>
          <a:bodyPr vert="horz" wrap="square" lIns="0" tIns="89535" rIns="0" bIns="0" rtlCol="0">
            <a:spAutoFit/>
          </a:bodyPr>
          <a:lstStyle/>
          <a:p>
            <a:pPr marL="12700" marR="5080">
              <a:lnSpc>
                <a:spcPts val="4750"/>
              </a:lnSpc>
              <a:spcBef>
                <a:spcPts val="705"/>
              </a:spcBef>
            </a:pPr>
            <a:r>
              <a:rPr sz="3600" spc="-10" dirty="0"/>
              <a:t>How </a:t>
            </a:r>
            <a:r>
              <a:rPr sz="3600" dirty="0"/>
              <a:t>do </a:t>
            </a:r>
            <a:r>
              <a:rPr sz="3600" spc="-30" dirty="0"/>
              <a:t>we </a:t>
            </a:r>
            <a:r>
              <a:rPr sz="3600" spc="-20" dirty="0"/>
              <a:t>understand </a:t>
            </a:r>
            <a:r>
              <a:rPr sz="3600" spc="-5" dirty="0"/>
              <a:t>business  </a:t>
            </a:r>
            <a:r>
              <a:rPr sz="3600" spc="-15" dirty="0"/>
              <a:t>value?</a:t>
            </a:r>
          </a:p>
        </p:txBody>
      </p:sp>
      <p:sp>
        <p:nvSpPr>
          <p:cNvPr id="3" name="object 3"/>
          <p:cNvSpPr txBox="1"/>
          <p:nvPr/>
        </p:nvSpPr>
        <p:spPr>
          <a:xfrm>
            <a:off x="759141" y="2121389"/>
            <a:ext cx="10134600" cy="2033827"/>
          </a:xfrm>
          <a:prstGeom prst="rect">
            <a:avLst/>
          </a:prstGeom>
        </p:spPr>
        <p:txBody>
          <a:bodyPr vert="horz" wrap="square" lIns="0" tIns="59690" rIns="0" bIns="0" rtlCol="0">
            <a:spAutoFit/>
          </a:bodyPr>
          <a:lstStyle/>
          <a:p>
            <a:pPr marR="7620">
              <a:lnSpc>
                <a:spcPct val="100699"/>
              </a:lnSpc>
              <a:spcBef>
                <a:spcPts val="990"/>
              </a:spcBef>
              <a:tabLst>
                <a:tab pos="241300" algn="l"/>
              </a:tabLst>
              <a:defRPr/>
            </a:pPr>
            <a:r>
              <a:rPr sz="3200" spc="-5" dirty="0">
                <a:solidFill>
                  <a:schemeClr val="tx2"/>
                </a:solidFill>
              </a:rPr>
              <a:t>We understand business value in the context of the  organization’s business model, i.e., how it  generates income, develops and deploys resources  develops capabilities (Refer </a:t>
            </a:r>
            <a:r>
              <a:rPr lang="en-AU" sz="3200" spc="-5" dirty="0">
                <a:solidFill>
                  <a:schemeClr val="tx2"/>
                </a:solidFill>
              </a:rPr>
              <a:t>Courses</a:t>
            </a:r>
            <a:r>
              <a:rPr sz="3200" spc="-5" dirty="0">
                <a:solidFill>
                  <a:schemeClr val="tx2"/>
                </a:solidFill>
              </a:rPr>
              <a:t> 2,3,4) and  competes in its environment</a:t>
            </a:r>
          </a:p>
        </p:txBody>
      </p:sp>
    </p:spTree>
    <p:extLst>
      <p:ext uri="{BB962C8B-B14F-4D97-AF65-F5344CB8AC3E}">
        <p14:creationId xmlns:p14="http://schemas.microsoft.com/office/powerpoint/2010/main" val="2686273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467" y="273646"/>
            <a:ext cx="3751579" cy="511422"/>
          </a:xfrm>
          <a:prstGeom prst="rect">
            <a:avLst/>
          </a:prstGeom>
        </p:spPr>
        <p:txBody>
          <a:bodyPr vert="horz" wrap="square" lIns="0" tIns="12700" rIns="0" bIns="0" rtlCol="0">
            <a:spAutoFit/>
          </a:bodyPr>
          <a:lstStyle/>
          <a:p>
            <a:pPr marL="12700">
              <a:spcBef>
                <a:spcPts val="100"/>
              </a:spcBef>
            </a:pPr>
            <a:r>
              <a:rPr sz="3600" dirty="0"/>
              <a:t>Business</a:t>
            </a:r>
            <a:r>
              <a:rPr sz="3600" spc="-110" dirty="0"/>
              <a:t> </a:t>
            </a:r>
            <a:r>
              <a:rPr sz="3600" dirty="0"/>
              <a:t>Models</a:t>
            </a:r>
          </a:p>
        </p:txBody>
      </p:sp>
      <p:sp>
        <p:nvSpPr>
          <p:cNvPr id="3" name="object 3"/>
          <p:cNvSpPr txBox="1"/>
          <p:nvPr/>
        </p:nvSpPr>
        <p:spPr>
          <a:xfrm>
            <a:off x="920303" y="1426229"/>
            <a:ext cx="9870962" cy="2043508"/>
          </a:xfrm>
          <a:prstGeom prst="rect">
            <a:avLst/>
          </a:prstGeom>
        </p:spPr>
        <p:txBody>
          <a:bodyPr vert="horz" wrap="square" lIns="0" tIns="59690" rIns="0" bIns="0" rtlCol="0">
            <a:spAutoFit/>
          </a:bodyPr>
          <a:lstStyle/>
          <a:p>
            <a:pPr marR="7620" indent="-228600">
              <a:lnSpc>
                <a:spcPct val="100699"/>
              </a:lnSpc>
              <a:spcBef>
                <a:spcPts val="990"/>
              </a:spcBef>
              <a:buFont typeface="Arial"/>
              <a:buChar char="•"/>
              <a:tabLst>
                <a:tab pos="241300" algn="l"/>
              </a:tabLst>
              <a:defRPr/>
            </a:pPr>
            <a:r>
              <a:rPr sz="2800" spc="-5" dirty="0">
                <a:solidFill>
                  <a:schemeClr val="tx2"/>
                </a:solidFill>
              </a:rPr>
              <a:t>“…the logic of the firm, the way it operates and  how it creates value for its stakeholders.”</a:t>
            </a:r>
          </a:p>
          <a:p>
            <a:pPr marL="0" marR="7620" lvl="1" indent="-228600">
              <a:lnSpc>
                <a:spcPct val="100699"/>
              </a:lnSpc>
              <a:spcBef>
                <a:spcPts val="990"/>
              </a:spcBef>
              <a:buFont typeface="Arial"/>
              <a:buChar char="•"/>
              <a:tabLst>
                <a:tab pos="241300" algn="l"/>
              </a:tabLst>
              <a:defRPr/>
            </a:pPr>
            <a:r>
              <a:rPr sz="2800" spc="-5" dirty="0" err="1">
                <a:solidFill>
                  <a:schemeClr val="tx2"/>
                </a:solidFill>
              </a:rPr>
              <a:t>Casadesus-Masanell</a:t>
            </a:r>
            <a:r>
              <a:rPr sz="2800" spc="-5" dirty="0">
                <a:solidFill>
                  <a:schemeClr val="tx2"/>
                </a:solidFill>
              </a:rPr>
              <a:t> &amp; </a:t>
            </a:r>
            <a:r>
              <a:rPr sz="2800" spc="-5" dirty="0" err="1">
                <a:solidFill>
                  <a:schemeClr val="tx2"/>
                </a:solidFill>
              </a:rPr>
              <a:t>Rickart</a:t>
            </a:r>
            <a:r>
              <a:rPr sz="2800" spc="-5" dirty="0">
                <a:solidFill>
                  <a:schemeClr val="tx2"/>
                </a:solidFill>
              </a:rPr>
              <a:t>, 2009</a:t>
            </a:r>
          </a:p>
          <a:p>
            <a:pPr marR="7620" indent="-228600">
              <a:lnSpc>
                <a:spcPct val="100699"/>
              </a:lnSpc>
              <a:spcBef>
                <a:spcPts val="990"/>
              </a:spcBef>
              <a:buFont typeface="Arial"/>
              <a:buChar char="•"/>
              <a:tabLst>
                <a:tab pos="241300" algn="l"/>
              </a:tabLst>
              <a:defRPr/>
            </a:pPr>
            <a:r>
              <a:rPr sz="2800" spc="-5" dirty="0">
                <a:solidFill>
                  <a:schemeClr val="tx2"/>
                </a:solidFill>
              </a:rPr>
              <a:t>Applegate reading, Chapters 1-3</a:t>
            </a:r>
          </a:p>
        </p:txBody>
      </p:sp>
      <p:sp>
        <p:nvSpPr>
          <p:cNvPr id="4" name="object 4"/>
          <p:cNvSpPr/>
          <p:nvPr/>
        </p:nvSpPr>
        <p:spPr>
          <a:xfrm>
            <a:off x="2153412" y="3729228"/>
            <a:ext cx="7793806" cy="222834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2143505" y="3719321"/>
            <a:ext cx="7810500" cy="2245360"/>
          </a:xfrm>
          <a:custGeom>
            <a:avLst/>
            <a:gdLst/>
            <a:ahLst/>
            <a:cxnLst/>
            <a:rect l="l" t="t" r="r" b="b"/>
            <a:pathLst>
              <a:path w="7810500" h="2245360">
                <a:moveTo>
                  <a:pt x="0" y="0"/>
                </a:moveTo>
                <a:lnTo>
                  <a:pt x="7810500" y="0"/>
                </a:lnTo>
                <a:lnTo>
                  <a:pt x="7810500" y="2244852"/>
                </a:lnTo>
                <a:lnTo>
                  <a:pt x="0" y="2244852"/>
                </a:lnTo>
                <a:lnTo>
                  <a:pt x="0" y="0"/>
                </a:lnTo>
                <a:close/>
              </a:path>
            </a:pathLst>
          </a:custGeom>
          <a:ln w="198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596394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347" y="275093"/>
            <a:ext cx="6003925" cy="511422"/>
          </a:xfrm>
          <a:prstGeom prst="rect">
            <a:avLst/>
          </a:prstGeom>
        </p:spPr>
        <p:txBody>
          <a:bodyPr vert="horz" wrap="square" lIns="0" tIns="12700" rIns="0" bIns="0" rtlCol="0">
            <a:spAutoFit/>
          </a:bodyPr>
          <a:lstStyle/>
          <a:p>
            <a:pPr marL="12700">
              <a:spcBef>
                <a:spcPts val="100"/>
              </a:spcBef>
            </a:pPr>
            <a:r>
              <a:rPr sz="3600" spc="-5" dirty="0"/>
              <a:t>Analysing </a:t>
            </a:r>
            <a:r>
              <a:rPr sz="3600" dirty="0"/>
              <a:t>Business</a:t>
            </a:r>
            <a:r>
              <a:rPr sz="3600" spc="-105" dirty="0"/>
              <a:t> </a:t>
            </a:r>
            <a:r>
              <a:rPr sz="3600" dirty="0"/>
              <a:t>Models</a:t>
            </a:r>
          </a:p>
        </p:txBody>
      </p:sp>
      <p:sp>
        <p:nvSpPr>
          <p:cNvPr id="3" name="object 3"/>
          <p:cNvSpPr/>
          <p:nvPr/>
        </p:nvSpPr>
        <p:spPr>
          <a:xfrm>
            <a:off x="1524000" y="1502665"/>
            <a:ext cx="8538972" cy="4806695"/>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9657588" y="1341120"/>
            <a:ext cx="568960" cy="2281555"/>
          </a:xfrm>
          <a:custGeom>
            <a:avLst/>
            <a:gdLst/>
            <a:ahLst/>
            <a:cxnLst/>
            <a:rect l="l" t="t" r="r" b="b"/>
            <a:pathLst>
              <a:path w="568959" h="2281554">
                <a:moveTo>
                  <a:pt x="0" y="0"/>
                </a:moveTo>
                <a:lnTo>
                  <a:pt x="568451" y="0"/>
                </a:lnTo>
                <a:lnTo>
                  <a:pt x="568451" y="2281428"/>
                </a:lnTo>
                <a:lnTo>
                  <a:pt x="0" y="2281428"/>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9982200" y="3378709"/>
            <a:ext cx="327660" cy="814069"/>
          </a:xfrm>
          <a:custGeom>
            <a:avLst/>
            <a:gdLst/>
            <a:ahLst/>
            <a:cxnLst/>
            <a:rect l="l" t="t" r="r" b="b"/>
            <a:pathLst>
              <a:path w="327659" h="814070">
                <a:moveTo>
                  <a:pt x="0" y="0"/>
                </a:moveTo>
                <a:lnTo>
                  <a:pt x="327659" y="0"/>
                </a:lnTo>
                <a:lnTo>
                  <a:pt x="327659" y="813815"/>
                </a:lnTo>
                <a:lnTo>
                  <a:pt x="0" y="813815"/>
                </a:lnTo>
                <a:lnTo>
                  <a:pt x="0" y="0"/>
                </a:lnTo>
                <a:close/>
              </a:path>
            </a:pathLst>
          </a:custGeom>
          <a:solidFill>
            <a:srgbClr val="FFFFFF"/>
          </a:solidFill>
        </p:spPr>
        <p:txBody>
          <a:bodyPr wrap="square" lIns="0" tIns="0" rIns="0" bIns="0" rtlCol="0"/>
          <a:lstStyle/>
          <a:p>
            <a:endParaRPr/>
          </a:p>
        </p:txBody>
      </p:sp>
      <p:sp>
        <p:nvSpPr>
          <p:cNvPr id="6" name="object 6"/>
          <p:cNvSpPr txBox="1"/>
          <p:nvPr/>
        </p:nvSpPr>
        <p:spPr>
          <a:xfrm>
            <a:off x="8168451" y="6488188"/>
            <a:ext cx="2241550"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Applegate </a:t>
            </a:r>
            <a:r>
              <a:rPr spc="-5" dirty="0">
                <a:latin typeface="Calibri"/>
                <a:cs typeface="Calibri"/>
              </a:rPr>
              <a:t>reading,</a:t>
            </a:r>
            <a:r>
              <a:rPr spc="-25" dirty="0">
                <a:latin typeface="Calibri"/>
                <a:cs typeface="Calibri"/>
              </a:rPr>
              <a:t> </a:t>
            </a:r>
            <a:r>
              <a:rPr spc="-5" dirty="0">
                <a:latin typeface="Calibri"/>
                <a:cs typeface="Calibri"/>
              </a:rPr>
              <a:t>p.50</a:t>
            </a:r>
            <a:endParaRPr>
              <a:latin typeface="Calibri"/>
              <a:cs typeface="Calibri"/>
            </a:endParaRPr>
          </a:p>
        </p:txBody>
      </p:sp>
    </p:spTree>
    <p:extLst>
      <p:ext uri="{BB962C8B-B14F-4D97-AF65-F5344CB8AC3E}">
        <p14:creationId xmlns:p14="http://schemas.microsoft.com/office/powerpoint/2010/main" val="388991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582" y="366700"/>
            <a:ext cx="6832600" cy="511422"/>
          </a:xfrm>
          <a:prstGeom prst="rect">
            <a:avLst/>
          </a:prstGeom>
        </p:spPr>
        <p:txBody>
          <a:bodyPr vert="horz" wrap="square" lIns="0" tIns="12700" rIns="0" bIns="0" rtlCol="0">
            <a:spAutoFit/>
          </a:bodyPr>
          <a:lstStyle/>
          <a:p>
            <a:pPr marL="12700">
              <a:spcBef>
                <a:spcPts val="100"/>
              </a:spcBef>
            </a:pPr>
            <a:r>
              <a:rPr sz="3600" dirty="0"/>
              <a:t>Business Model </a:t>
            </a:r>
            <a:r>
              <a:rPr sz="3600" spc="-25" dirty="0"/>
              <a:t>Strategy</a:t>
            </a:r>
            <a:r>
              <a:rPr sz="3600" spc="-85" dirty="0"/>
              <a:t> </a:t>
            </a:r>
            <a:r>
              <a:rPr sz="3600" dirty="0"/>
              <a:t>Audit</a:t>
            </a:r>
          </a:p>
        </p:txBody>
      </p:sp>
      <p:sp>
        <p:nvSpPr>
          <p:cNvPr id="3" name="object 3"/>
          <p:cNvSpPr/>
          <p:nvPr/>
        </p:nvSpPr>
        <p:spPr>
          <a:xfrm>
            <a:off x="2496311" y="3357372"/>
            <a:ext cx="2519680" cy="1152525"/>
          </a:xfrm>
          <a:custGeom>
            <a:avLst/>
            <a:gdLst/>
            <a:ahLst/>
            <a:cxnLst/>
            <a:rect l="l" t="t" r="r" b="b"/>
            <a:pathLst>
              <a:path w="2519679" h="1152525">
                <a:moveTo>
                  <a:pt x="1679460" y="0"/>
                </a:moveTo>
                <a:lnTo>
                  <a:pt x="0" y="0"/>
                </a:lnTo>
                <a:lnTo>
                  <a:pt x="0" y="1152144"/>
                </a:lnTo>
                <a:lnTo>
                  <a:pt x="1679460" y="1152144"/>
                </a:lnTo>
                <a:lnTo>
                  <a:pt x="1679460" y="720090"/>
                </a:lnTo>
                <a:lnTo>
                  <a:pt x="2309291" y="720090"/>
                </a:lnTo>
                <a:lnTo>
                  <a:pt x="2519172" y="576072"/>
                </a:lnTo>
                <a:lnTo>
                  <a:pt x="2309291" y="432054"/>
                </a:lnTo>
                <a:lnTo>
                  <a:pt x="1679460" y="432054"/>
                </a:lnTo>
                <a:lnTo>
                  <a:pt x="1679460" y="0"/>
                </a:lnTo>
                <a:close/>
              </a:path>
              <a:path w="2519679" h="1152525">
                <a:moveTo>
                  <a:pt x="2309291" y="720090"/>
                </a:moveTo>
                <a:lnTo>
                  <a:pt x="2099411" y="720090"/>
                </a:lnTo>
                <a:lnTo>
                  <a:pt x="2099411" y="864108"/>
                </a:lnTo>
                <a:lnTo>
                  <a:pt x="2309291" y="720090"/>
                </a:lnTo>
                <a:close/>
              </a:path>
              <a:path w="2519679" h="1152525">
                <a:moveTo>
                  <a:pt x="2099411" y="288036"/>
                </a:moveTo>
                <a:lnTo>
                  <a:pt x="2099411" y="432054"/>
                </a:lnTo>
                <a:lnTo>
                  <a:pt x="2309291" y="432054"/>
                </a:lnTo>
                <a:lnTo>
                  <a:pt x="2099411" y="288036"/>
                </a:lnTo>
                <a:close/>
              </a:path>
            </a:pathLst>
          </a:custGeom>
          <a:solidFill>
            <a:srgbClr val="0563C1"/>
          </a:solidFill>
        </p:spPr>
        <p:txBody>
          <a:bodyPr wrap="square" lIns="0" tIns="0" rIns="0" bIns="0" rtlCol="0"/>
          <a:lstStyle/>
          <a:p>
            <a:endParaRPr/>
          </a:p>
        </p:txBody>
      </p:sp>
      <p:sp>
        <p:nvSpPr>
          <p:cNvPr id="4" name="object 4"/>
          <p:cNvSpPr/>
          <p:nvPr/>
        </p:nvSpPr>
        <p:spPr>
          <a:xfrm>
            <a:off x="2496311" y="3357372"/>
            <a:ext cx="2519680" cy="1152525"/>
          </a:xfrm>
          <a:custGeom>
            <a:avLst/>
            <a:gdLst/>
            <a:ahLst/>
            <a:cxnLst/>
            <a:rect l="l" t="t" r="r" b="b"/>
            <a:pathLst>
              <a:path w="2519679" h="1152525">
                <a:moveTo>
                  <a:pt x="0" y="0"/>
                </a:moveTo>
                <a:lnTo>
                  <a:pt x="1679460" y="0"/>
                </a:lnTo>
                <a:lnTo>
                  <a:pt x="1679460" y="432054"/>
                </a:lnTo>
                <a:lnTo>
                  <a:pt x="2099411" y="432054"/>
                </a:lnTo>
                <a:lnTo>
                  <a:pt x="2099411" y="288036"/>
                </a:lnTo>
                <a:lnTo>
                  <a:pt x="2519172" y="576072"/>
                </a:lnTo>
                <a:lnTo>
                  <a:pt x="2099411" y="864108"/>
                </a:lnTo>
                <a:lnTo>
                  <a:pt x="2099411" y="720090"/>
                </a:lnTo>
                <a:lnTo>
                  <a:pt x="1679460" y="720090"/>
                </a:lnTo>
                <a:lnTo>
                  <a:pt x="1679460" y="1152144"/>
                </a:lnTo>
                <a:lnTo>
                  <a:pt x="0" y="1152144"/>
                </a:lnTo>
                <a:lnTo>
                  <a:pt x="0" y="0"/>
                </a:lnTo>
                <a:close/>
              </a:path>
            </a:pathLst>
          </a:custGeom>
          <a:ln w="9144">
            <a:solidFill>
              <a:srgbClr val="000000"/>
            </a:solidFill>
          </a:ln>
        </p:spPr>
        <p:txBody>
          <a:bodyPr wrap="square" lIns="0" tIns="0" rIns="0" bIns="0" rtlCol="0"/>
          <a:lstStyle/>
          <a:p>
            <a:endParaRPr/>
          </a:p>
        </p:txBody>
      </p:sp>
      <p:sp>
        <p:nvSpPr>
          <p:cNvPr id="5" name="object 5"/>
          <p:cNvSpPr txBox="1"/>
          <p:nvPr/>
        </p:nvSpPr>
        <p:spPr>
          <a:xfrm>
            <a:off x="2920909" y="3631565"/>
            <a:ext cx="827405" cy="574040"/>
          </a:xfrm>
          <a:prstGeom prst="rect">
            <a:avLst/>
          </a:prstGeom>
        </p:spPr>
        <p:txBody>
          <a:bodyPr vert="horz" wrap="square" lIns="0" tIns="12700" rIns="0" bIns="0" rtlCol="0">
            <a:spAutoFit/>
          </a:bodyPr>
          <a:lstStyle/>
          <a:p>
            <a:pPr marL="12700" marR="5080">
              <a:spcBef>
                <a:spcPts val="100"/>
              </a:spcBef>
            </a:pPr>
            <a:r>
              <a:rPr dirty="0">
                <a:latin typeface="Calibri"/>
                <a:cs typeface="Calibri"/>
              </a:rPr>
              <a:t>Bus</a:t>
            </a:r>
            <a:r>
              <a:rPr spc="-10" dirty="0">
                <a:latin typeface="Calibri"/>
                <a:cs typeface="Calibri"/>
              </a:rPr>
              <a:t>i</a:t>
            </a:r>
            <a:r>
              <a:rPr dirty="0">
                <a:latin typeface="Calibri"/>
                <a:cs typeface="Calibri"/>
              </a:rPr>
              <a:t>ness  N</a:t>
            </a:r>
            <a:r>
              <a:rPr spc="-10" dirty="0">
                <a:latin typeface="Calibri"/>
                <a:cs typeface="Calibri"/>
              </a:rPr>
              <a:t>e</a:t>
            </a:r>
            <a:r>
              <a:rPr spc="-5" dirty="0">
                <a:latin typeface="Calibri"/>
                <a:cs typeface="Calibri"/>
              </a:rPr>
              <a:t>t</a:t>
            </a:r>
            <a:r>
              <a:rPr spc="-15" dirty="0">
                <a:latin typeface="Calibri"/>
                <a:cs typeface="Calibri"/>
              </a:rPr>
              <a:t>w</a:t>
            </a:r>
            <a:r>
              <a:rPr spc="-5" dirty="0">
                <a:latin typeface="Calibri"/>
                <a:cs typeface="Calibri"/>
              </a:rPr>
              <a:t>ork</a:t>
            </a:r>
            <a:endParaRPr>
              <a:latin typeface="Calibri"/>
              <a:cs typeface="Calibri"/>
            </a:endParaRPr>
          </a:p>
        </p:txBody>
      </p:sp>
      <p:sp>
        <p:nvSpPr>
          <p:cNvPr id="6" name="object 6"/>
          <p:cNvSpPr/>
          <p:nvPr/>
        </p:nvSpPr>
        <p:spPr>
          <a:xfrm>
            <a:off x="6743700" y="3357372"/>
            <a:ext cx="2519680" cy="1152525"/>
          </a:xfrm>
          <a:custGeom>
            <a:avLst/>
            <a:gdLst/>
            <a:ahLst/>
            <a:cxnLst/>
            <a:rect l="l" t="t" r="r" b="b"/>
            <a:pathLst>
              <a:path w="2519679" h="1152525">
                <a:moveTo>
                  <a:pt x="2519172" y="720090"/>
                </a:moveTo>
                <a:lnTo>
                  <a:pt x="839711" y="720090"/>
                </a:lnTo>
                <a:lnTo>
                  <a:pt x="839711" y="1152144"/>
                </a:lnTo>
                <a:lnTo>
                  <a:pt x="2519172" y="1152144"/>
                </a:lnTo>
                <a:lnTo>
                  <a:pt x="2519172" y="720090"/>
                </a:lnTo>
                <a:close/>
              </a:path>
              <a:path w="2519679" h="1152525">
                <a:moveTo>
                  <a:pt x="419760" y="288036"/>
                </a:moveTo>
                <a:lnTo>
                  <a:pt x="0" y="576072"/>
                </a:lnTo>
                <a:lnTo>
                  <a:pt x="419760" y="864108"/>
                </a:lnTo>
                <a:lnTo>
                  <a:pt x="419760" y="720090"/>
                </a:lnTo>
                <a:lnTo>
                  <a:pt x="2519172" y="720090"/>
                </a:lnTo>
                <a:lnTo>
                  <a:pt x="2519172" y="432053"/>
                </a:lnTo>
                <a:lnTo>
                  <a:pt x="419760" y="432054"/>
                </a:lnTo>
                <a:lnTo>
                  <a:pt x="419760" y="288036"/>
                </a:lnTo>
                <a:close/>
              </a:path>
              <a:path w="2519679" h="1152525">
                <a:moveTo>
                  <a:pt x="2519172" y="0"/>
                </a:moveTo>
                <a:lnTo>
                  <a:pt x="839711" y="0"/>
                </a:lnTo>
                <a:lnTo>
                  <a:pt x="839711" y="432054"/>
                </a:lnTo>
                <a:lnTo>
                  <a:pt x="2519172" y="432053"/>
                </a:lnTo>
                <a:lnTo>
                  <a:pt x="2519172" y="0"/>
                </a:lnTo>
                <a:close/>
              </a:path>
            </a:pathLst>
          </a:custGeom>
          <a:solidFill>
            <a:srgbClr val="0563C1"/>
          </a:solidFill>
        </p:spPr>
        <p:txBody>
          <a:bodyPr wrap="square" lIns="0" tIns="0" rIns="0" bIns="0" rtlCol="0"/>
          <a:lstStyle/>
          <a:p>
            <a:endParaRPr/>
          </a:p>
        </p:txBody>
      </p:sp>
      <p:sp>
        <p:nvSpPr>
          <p:cNvPr id="7" name="object 7"/>
          <p:cNvSpPr/>
          <p:nvPr/>
        </p:nvSpPr>
        <p:spPr>
          <a:xfrm>
            <a:off x="6743700" y="3357372"/>
            <a:ext cx="2519680" cy="1152525"/>
          </a:xfrm>
          <a:custGeom>
            <a:avLst/>
            <a:gdLst/>
            <a:ahLst/>
            <a:cxnLst/>
            <a:rect l="l" t="t" r="r" b="b"/>
            <a:pathLst>
              <a:path w="2519679" h="1152525">
                <a:moveTo>
                  <a:pt x="2519172" y="0"/>
                </a:moveTo>
                <a:lnTo>
                  <a:pt x="839711" y="0"/>
                </a:lnTo>
                <a:lnTo>
                  <a:pt x="839711" y="432054"/>
                </a:lnTo>
                <a:lnTo>
                  <a:pt x="419760" y="432054"/>
                </a:lnTo>
                <a:lnTo>
                  <a:pt x="419760" y="288036"/>
                </a:lnTo>
                <a:lnTo>
                  <a:pt x="0" y="576072"/>
                </a:lnTo>
                <a:lnTo>
                  <a:pt x="419760" y="864108"/>
                </a:lnTo>
                <a:lnTo>
                  <a:pt x="419760" y="720090"/>
                </a:lnTo>
                <a:lnTo>
                  <a:pt x="839711" y="720090"/>
                </a:lnTo>
                <a:lnTo>
                  <a:pt x="839711" y="1152144"/>
                </a:lnTo>
                <a:lnTo>
                  <a:pt x="2519172" y="1152144"/>
                </a:lnTo>
                <a:lnTo>
                  <a:pt x="2519172" y="0"/>
                </a:lnTo>
                <a:close/>
              </a:path>
            </a:pathLst>
          </a:custGeom>
          <a:ln w="9144">
            <a:solidFill>
              <a:srgbClr val="000000"/>
            </a:solidFill>
          </a:ln>
        </p:spPr>
        <p:txBody>
          <a:bodyPr wrap="square" lIns="0" tIns="0" rIns="0" bIns="0" rtlCol="0"/>
          <a:lstStyle/>
          <a:p>
            <a:endParaRPr/>
          </a:p>
        </p:txBody>
      </p:sp>
      <p:sp>
        <p:nvSpPr>
          <p:cNvPr id="8" name="object 8"/>
          <p:cNvSpPr txBox="1"/>
          <p:nvPr/>
        </p:nvSpPr>
        <p:spPr>
          <a:xfrm>
            <a:off x="7960071" y="3631565"/>
            <a:ext cx="926465" cy="574040"/>
          </a:xfrm>
          <a:prstGeom prst="rect">
            <a:avLst/>
          </a:prstGeom>
        </p:spPr>
        <p:txBody>
          <a:bodyPr vert="horz" wrap="square" lIns="0" tIns="12700" rIns="0" bIns="0" rtlCol="0">
            <a:spAutoFit/>
          </a:bodyPr>
          <a:lstStyle/>
          <a:p>
            <a:pPr marL="56515" marR="5080" indent="-44450">
              <a:spcBef>
                <a:spcPts val="100"/>
              </a:spcBef>
            </a:pPr>
            <a:r>
              <a:rPr dirty="0">
                <a:latin typeface="Calibri"/>
                <a:cs typeface="Calibri"/>
              </a:rPr>
              <a:t>Cu</a:t>
            </a:r>
            <a:r>
              <a:rPr spc="-20" dirty="0">
                <a:latin typeface="Calibri"/>
                <a:cs typeface="Calibri"/>
              </a:rPr>
              <a:t>st</a:t>
            </a:r>
            <a:r>
              <a:rPr spc="-5" dirty="0">
                <a:latin typeface="Calibri"/>
                <a:cs typeface="Calibri"/>
              </a:rPr>
              <a:t>o</a:t>
            </a:r>
            <a:r>
              <a:rPr dirty="0">
                <a:latin typeface="Calibri"/>
                <a:cs typeface="Calibri"/>
              </a:rPr>
              <a:t>mer  </a:t>
            </a:r>
            <a:r>
              <a:rPr spc="-5" dirty="0">
                <a:latin typeface="Calibri"/>
                <a:cs typeface="Calibri"/>
              </a:rPr>
              <a:t>Analyses</a:t>
            </a:r>
            <a:endParaRPr>
              <a:latin typeface="Calibri"/>
              <a:cs typeface="Calibri"/>
            </a:endParaRPr>
          </a:p>
        </p:txBody>
      </p:sp>
      <p:sp>
        <p:nvSpPr>
          <p:cNvPr id="9" name="object 9"/>
          <p:cNvSpPr/>
          <p:nvPr/>
        </p:nvSpPr>
        <p:spPr>
          <a:xfrm>
            <a:off x="4655820" y="4725919"/>
            <a:ext cx="2519680" cy="1511935"/>
          </a:xfrm>
          <a:custGeom>
            <a:avLst/>
            <a:gdLst/>
            <a:ahLst/>
            <a:cxnLst/>
            <a:rect l="l" t="t" r="r" b="b"/>
            <a:pathLst>
              <a:path w="2519679" h="1511935">
                <a:moveTo>
                  <a:pt x="2519172" y="503936"/>
                </a:moveTo>
                <a:lnTo>
                  <a:pt x="0" y="503936"/>
                </a:lnTo>
                <a:lnTo>
                  <a:pt x="0" y="1511808"/>
                </a:lnTo>
                <a:lnTo>
                  <a:pt x="2519172" y="1511808"/>
                </a:lnTo>
                <a:lnTo>
                  <a:pt x="2519172" y="503936"/>
                </a:lnTo>
                <a:close/>
              </a:path>
              <a:path w="2519679" h="1511935">
                <a:moveTo>
                  <a:pt x="1574609" y="251980"/>
                </a:moveTo>
                <a:lnTo>
                  <a:pt x="944562" y="251980"/>
                </a:lnTo>
                <a:lnTo>
                  <a:pt x="944562" y="503936"/>
                </a:lnTo>
                <a:lnTo>
                  <a:pt x="1574609" y="503936"/>
                </a:lnTo>
                <a:lnTo>
                  <a:pt x="1574609" y="251980"/>
                </a:lnTo>
                <a:close/>
              </a:path>
              <a:path w="2519679" h="1511935">
                <a:moveTo>
                  <a:pt x="1259586" y="0"/>
                </a:moveTo>
                <a:lnTo>
                  <a:pt x="629539" y="251980"/>
                </a:lnTo>
                <a:lnTo>
                  <a:pt x="1889633" y="251980"/>
                </a:lnTo>
                <a:lnTo>
                  <a:pt x="1259586" y="0"/>
                </a:lnTo>
                <a:close/>
              </a:path>
            </a:pathLst>
          </a:custGeom>
          <a:solidFill>
            <a:srgbClr val="0563C1"/>
          </a:solidFill>
        </p:spPr>
        <p:txBody>
          <a:bodyPr wrap="square" lIns="0" tIns="0" rIns="0" bIns="0" rtlCol="0"/>
          <a:lstStyle/>
          <a:p>
            <a:endParaRPr/>
          </a:p>
        </p:txBody>
      </p:sp>
      <p:sp>
        <p:nvSpPr>
          <p:cNvPr id="10" name="object 10"/>
          <p:cNvSpPr/>
          <p:nvPr/>
        </p:nvSpPr>
        <p:spPr>
          <a:xfrm>
            <a:off x="4655820" y="4725919"/>
            <a:ext cx="2519680" cy="1511935"/>
          </a:xfrm>
          <a:custGeom>
            <a:avLst/>
            <a:gdLst/>
            <a:ahLst/>
            <a:cxnLst/>
            <a:rect l="l" t="t" r="r" b="b"/>
            <a:pathLst>
              <a:path w="2519679" h="1511935">
                <a:moveTo>
                  <a:pt x="0" y="503936"/>
                </a:moveTo>
                <a:lnTo>
                  <a:pt x="944562" y="503936"/>
                </a:lnTo>
                <a:lnTo>
                  <a:pt x="944562" y="251980"/>
                </a:lnTo>
                <a:lnTo>
                  <a:pt x="629539" y="251980"/>
                </a:lnTo>
                <a:lnTo>
                  <a:pt x="1259586" y="0"/>
                </a:lnTo>
                <a:lnTo>
                  <a:pt x="1889633" y="251980"/>
                </a:lnTo>
                <a:lnTo>
                  <a:pt x="1574609" y="251980"/>
                </a:lnTo>
                <a:lnTo>
                  <a:pt x="1574609" y="503936"/>
                </a:lnTo>
                <a:lnTo>
                  <a:pt x="2519172" y="503936"/>
                </a:lnTo>
                <a:lnTo>
                  <a:pt x="2519172" y="1511808"/>
                </a:lnTo>
                <a:lnTo>
                  <a:pt x="0" y="1511808"/>
                </a:lnTo>
                <a:lnTo>
                  <a:pt x="0" y="503936"/>
                </a:lnTo>
                <a:close/>
              </a:path>
            </a:pathLst>
          </a:custGeom>
          <a:ln w="9144">
            <a:solidFill>
              <a:srgbClr val="000000"/>
            </a:solidFill>
          </a:ln>
        </p:spPr>
        <p:txBody>
          <a:bodyPr wrap="square" lIns="0" tIns="0" rIns="0" bIns="0" rtlCol="0"/>
          <a:lstStyle/>
          <a:p>
            <a:endParaRPr/>
          </a:p>
        </p:txBody>
      </p:sp>
      <p:sp>
        <p:nvSpPr>
          <p:cNvPr id="11" name="object 11"/>
          <p:cNvSpPr txBox="1"/>
          <p:nvPr/>
        </p:nvSpPr>
        <p:spPr>
          <a:xfrm>
            <a:off x="5325301" y="5431259"/>
            <a:ext cx="1180465" cy="574040"/>
          </a:xfrm>
          <a:prstGeom prst="rect">
            <a:avLst/>
          </a:prstGeom>
        </p:spPr>
        <p:txBody>
          <a:bodyPr vert="horz" wrap="square" lIns="0" tIns="12700" rIns="0" bIns="0" rtlCol="0">
            <a:spAutoFit/>
          </a:bodyPr>
          <a:lstStyle/>
          <a:p>
            <a:pPr marL="184785" marR="5080" indent="-172720">
              <a:spcBef>
                <a:spcPts val="100"/>
              </a:spcBef>
            </a:pPr>
            <a:r>
              <a:rPr dirty="0">
                <a:latin typeface="Calibri"/>
                <a:cs typeface="Calibri"/>
              </a:rPr>
              <a:t>C</a:t>
            </a:r>
            <a:r>
              <a:rPr spc="-5" dirty="0">
                <a:latin typeface="Calibri"/>
                <a:cs typeface="Calibri"/>
              </a:rPr>
              <a:t>o</a:t>
            </a:r>
            <a:r>
              <a:rPr dirty="0">
                <a:latin typeface="Calibri"/>
                <a:cs typeface="Calibri"/>
              </a:rPr>
              <a:t>mp</a:t>
            </a:r>
            <a:r>
              <a:rPr spc="-10" dirty="0">
                <a:latin typeface="Calibri"/>
                <a:cs typeface="Calibri"/>
              </a:rPr>
              <a:t>e</a:t>
            </a:r>
            <a:r>
              <a:rPr spc="-5" dirty="0">
                <a:latin typeface="Calibri"/>
                <a:cs typeface="Calibri"/>
              </a:rPr>
              <a:t>t</a:t>
            </a:r>
            <a:r>
              <a:rPr spc="-10" dirty="0">
                <a:latin typeface="Calibri"/>
                <a:cs typeface="Calibri"/>
              </a:rPr>
              <a:t>i</a:t>
            </a:r>
            <a:r>
              <a:rPr spc="-5" dirty="0">
                <a:latin typeface="Calibri"/>
                <a:cs typeface="Calibri"/>
              </a:rPr>
              <a:t>t</a:t>
            </a:r>
            <a:r>
              <a:rPr spc="-10" dirty="0">
                <a:latin typeface="Calibri"/>
                <a:cs typeface="Calibri"/>
              </a:rPr>
              <a:t>i</a:t>
            </a:r>
            <a:r>
              <a:rPr spc="-5" dirty="0">
                <a:latin typeface="Calibri"/>
                <a:cs typeface="Calibri"/>
              </a:rPr>
              <a:t>o</a:t>
            </a:r>
            <a:r>
              <a:rPr dirty="0">
                <a:latin typeface="Calibri"/>
                <a:cs typeface="Calibri"/>
              </a:rPr>
              <a:t>n  </a:t>
            </a:r>
            <a:r>
              <a:rPr spc="-5" dirty="0">
                <a:latin typeface="Calibri"/>
                <a:cs typeface="Calibri"/>
              </a:rPr>
              <a:t>Analyses</a:t>
            </a:r>
            <a:endParaRPr>
              <a:latin typeface="Calibri"/>
              <a:cs typeface="Calibri"/>
            </a:endParaRPr>
          </a:p>
        </p:txBody>
      </p:sp>
      <p:sp>
        <p:nvSpPr>
          <p:cNvPr id="12" name="object 12"/>
          <p:cNvSpPr/>
          <p:nvPr/>
        </p:nvSpPr>
        <p:spPr>
          <a:xfrm>
            <a:off x="4727448" y="1773936"/>
            <a:ext cx="2519680" cy="1367155"/>
          </a:xfrm>
          <a:custGeom>
            <a:avLst/>
            <a:gdLst/>
            <a:ahLst/>
            <a:cxnLst/>
            <a:rect l="l" t="t" r="r" b="b"/>
            <a:pathLst>
              <a:path w="2519679" h="1367155">
                <a:moveTo>
                  <a:pt x="1888782" y="1139190"/>
                </a:moveTo>
                <a:lnTo>
                  <a:pt x="630389" y="1139190"/>
                </a:lnTo>
                <a:lnTo>
                  <a:pt x="1259586" y="1367028"/>
                </a:lnTo>
                <a:lnTo>
                  <a:pt x="1888782" y="1139190"/>
                </a:lnTo>
                <a:close/>
              </a:path>
              <a:path w="2519679" h="1367155">
                <a:moveTo>
                  <a:pt x="1574190" y="911352"/>
                </a:moveTo>
                <a:lnTo>
                  <a:pt x="944981" y="911352"/>
                </a:lnTo>
                <a:lnTo>
                  <a:pt x="944981" y="1139190"/>
                </a:lnTo>
                <a:lnTo>
                  <a:pt x="1574190" y="1139190"/>
                </a:lnTo>
                <a:lnTo>
                  <a:pt x="1574190" y="911352"/>
                </a:lnTo>
                <a:close/>
              </a:path>
              <a:path w="2519679" h="1367155">
                <a:moveTo>
                  <a:pt x="2519172" y="0"/>
                </a:moveTo>
                <a:lnTo>
                  <a:pt x="0" y="0"/>
                </a:lnTo>
                <a:lnTo>
                  <a:pt x="0" y="911352"/>
                </a:lnTo>
                <a:lnTo>
                  <a:pt x="2519172" y="911352"/>
                </a:lnTo>
                <a:lnTo>
                  <a:pt x="2519172" y="0"/>
                </a:lnTo>
                <a:close/>
              </a:path>
            </a:pathLst>
          </a:custGeom>
          <a:solidFill>
            <a:srgbClr val="0563C1"/>
          </a:solidFill>
        </p:spPr>
        <p:txBody>
          <a:bodyPr wrap="square" lIns="0" tIns="0" rIns="0" bIns="0" rtlCol="0"/>
          <a:lstStyle/>
          <a:p>
            <a:endParaRPr/>
          </a:p>
        </p:txBody>
      </p:sp>
      <p:sp>
        <p:nvSpPr>
          <p:cNvPr id="13" name="object 13"/>
          <p:cNvSpPr/>
          <p:nvPr/>
        </p:nvSpPr>
        <p:spPr>
          <a:xfrm>
            <a:off x="4727448" y="1773936"/>
            <a:ext cx="2519680" cy="1367155"/>
          </a:xfrm>
          <a:custGeom>
            <a:avLst/>
            <a:gdLst/>
            <a:ahLst/>
            <a:cxnLst/>
            <a:rect l="l" t="t" r="r" b="b"/>
            <a:pathLst>
              <a:path w="2519679" h="1367155">
                <a:moveTo>
                  <a:pt x="0" y="0"/>
                </a:moveTo>
                <a:lnTo>
                  <a:pt x="2519172" y="0"/>
                </a:lnTo>
                <a:lnTo>
                  <a:pt x="2519172" y="911352"/>
                </a:lnTo>
                <a:lnTo>
                  <a:pt x="1574190" y="911352"/>
                </a:lnTo>
                <a:lnTo>
                  <a:pt x="1574190" y="1139190"/>
                </a:lnTo>
                <a:lnTo>
                  <a:pt x="1888782" y="1139190"/>
                </a:lnTo>
                <a:lnTo>
                  <a:pt x="1259586" y="1367028"/>
                </a:lnTo>
                <a:lnTo>
                  <a:pt x="630389" y="1139190"/>
                </a:lnTo>
                <a:lnTo>
                  <a:pt x="944981" y="1139190"/>
                </a:lnTo>
                <a:lnTo>
                  <a:pt x="944981" y="911352"/>
                </a:lnTo>
                <a:lnTo>
                  <a:pt x="0" y="911352"/>
                </a:lnTo>
                <a:lnTo>
                  <a:pt x="0" y="0"/>
                </a:lnTo>
                <a:close/>
              </a:path>
            </a:pathLst>
          </a:custGeom>
          <a:ln w="9144">
            <a:solidFill>
              <a:srgbClr val="000000"/>
            </a:solidFill>
          </a:ln>
        </p:spPr>
        <p:txBody>
          <a:bodyPr wrap="square" lIns="0" tIns="0" rIns="0" bIns="0" rtlCol="0"/>
          <a:lstStyle/>
          <a:p>
            <a:endParaRPr/>
          </a:p>
        </p:txBody>
      </p:sp>
      <p:sp>
        <p:nvSpPr>
          <p:cNvPr id="14" name="object 14"/>
          <p:cNvSpPr txBox="1"/>
          <p:nvPr/>
        </p:nvSpPr>
        <p:spPr>
          <a:xfrm>
            <a:off x="5573522" y="1927122"/>
            <a:ext cx="826769" cy="574040"/>
          </a:xfrm>
          <a:prstGeom prst="rect">
            <a:avLst/>
          </a:prstGeom>
        </p:spPr>
        <p:txBody>
          <a:bodyPr vert="horz" wrap="square" lIns="0" tIns="12700" rIns="0" bIns="0" rtlCol="0">
            <a:spAutoFit/>
          </a:bodyPr>
          <a:lstStyle/>
          <a:p>
            <a:pPr marL="52069" marR="5080" indent="-40005">
              <a:spcBef>
                <a:spcPts val="100"/>
              </a:spcBef>
            </a:pPr>
            <a:r>
              <a:rPr dirty="0">
                <a:latin typeface="Calibri"/>
                <a:cs typeface="Calibri"/>
              </a:rPr>
              <a:t>Bus</a:t>
            </a:r>
            <a:r>
              <a:rPr spc="-10" dirty="0">
                <a:latin typeface="Calibri"/>
                <a:cs typeface="Calibri"/>
              </a:rPr>
              <a:t>i</a:t>
            </a:r>
            <a:r>
              <a:rPr dirty="0">
                <a:latin typeface="Calibri"/>
                <a:cs typeface="Calibri"/>
              </a:rPr>
              <a:t>ness  </a:t>
            </a:r>
            <a:r>
              <a:rPr spc="-15" dirty="0">
                <a:latin typeface="Calibri"/>
                <a:cs typeface="Calibri"/>
              </a:rPr>
              <a:t>Context</a:t>
            </a:r>
            <a:endParaRPr>
              <a:latin typeface="Calibri"/>
              <a:cs typeface="Calibri"/>
            </a:endParaRPr>
          </a:p>
        </p:txBody>
      </p:sp>
      <p:sp>
        <p:nvSpPr>
          <p:cNvPr id="15" name="object 15"/>
          <p:cNvSpPr/>
          <p:nvPr/>
        </p:nvSpPr>
        <p:spPr>
          <a:xfrm>
            <a:off x="5088635" y="3285744"/>
            <a:ext cx="1583690" cy="1369060"/>
          </a:xfrm>
          <a:custGeom>
            <a:avLst/>
            <a:gdLst/>
            <a:ahLst/>
            <a:cxnLst/>
            <a:rect l="l" t="t" r="r" b="b"/>
            <a:pathLst>
              <a:path w="1583689" h="1369060">
                <a:moveTo>
                  <a:pt x="791718" y="0"/>
                </a:moveTo>
                <a:lnTo>
                  <a:pt x="739660" y="1455"/>
                </a:lnTo>
                <a:lnTo>
                  <a:pt x="688501" y="5761"/>
                </a:lnTo>
                <a:lnTo>
                  <a:pt x="638347" y="12828"/>
                </a:lnTo>
                <a:lnTo>
                  <a:pt x="589300" y="22565"/>
                </a:lnTo>
                <a:lnTo>
                  <a:pt x="541466" y="34882"/>
                </a:lnTo>
                <a:lnTo>
                  <a:pt x="494948" y="49690"/>
                </a:lnTo>
                <a:lnTo>
                  <a:pt x="449852" y="66897"/>
                </a:lnTo>
                <a:lnTo>
                  <a:pt x="406280" y="86414"/>
                </a:lnTo>
                <a:lnTo>
                  <a:pt x="364338" y="108151"/>
                </a:lnTo>
                <a:lnTo>
                  <a:pt x="324131" y="132018"/>
                </a:lnTo>
                <a:lnTo>
                  <a:pt x="285761" y="157924"/>
                </a:lnTo>
                <a:lnTo>
                  <a:pt x="249333" y="185780"/>
                </a:lnTo>
                <a:lnTo>
                  <a:pt x="214953" y="215494"/>
                </a:lnTo>
                <a:lnTo>
                  <a:pt x="182724" y="246978"/>
                </a:lnTo>
                <a:lnTo>
                  <a:pt x="152749" y="280141"/>
                </a:lnTo>
                <a:lnTo>
                  <a:pt x="125135" y="314892"/>
                </a:lnTo>
                <a:lnTo>
                  <a:pt x="99985" y="351142"/>
                </a:lnTo>
                <a:lnTo>
                  <a:pt x="77402" y="388800"/>
                </a:lnTo>
                <a:lnTo>
                  <a:pt x="57493" y="427777"/>
                </a:lnTo>
                <a:lnTo>
                  <a:pt x="40360" y="467982"/>
                </a:lnTo>
                <a:lnTo>
                  <a:pt x="26108" y="509325"/>
                </a:lnTo>
                <a:lnTo>
                  <a:pt x="14842" y="551716"/>
                </a:lnTo>
                <a:lnTo>
                  <a:pt x="6666" y="595065"/>
                </a:lnTo>
                <a:lnTo>
                  <a:pt x="1681" y="639338"/>
                </a:lnTo>
                <a:lnTo>
                  <a:pt x="0" y="684276"/>
                </a:lnTo>
                <a:lnTo>
                  <a:pt x="1683" y="729270"/>
                </a:lnTo>
                <a:lnTo>
                  <a:pt x="6666" y="773486"/>
                </a:lnTo>
                <a:lnTo>
                  <a:pt x="14842" y="816835"/>
                </a:lnTo>
                <a:lnTo>
                  <a:pt x="26108" y="859226"/>
                </a:lnTo>
                <a:lnTo>
                  <a:pt x="40360" y="900569"/>
                </a:lnTo>
                <a:lnTo>
                  <a:pt x="57493" y="940774"/>
                </a:lnTo>
                <a:lnTo>
                  <a:pt x="77402" y="979751"/>
                </a:lnTo>
                <a:lnTo>
                  <a:pt x="99985" y="1017409"/>
                </a:lnTo>
                <a:lnTo>
                  <a:pt x="125135" y="1053659"/>
                </a:lnTo>
                <a:lnTo>
                  <a:pt x="152749" y="1088410"/>
                </a:lnTo>
                <a:lnTo>
                  <a:pt x="182724" y="1121573"/>
                </a:lnTo>
                <a:lnTo>
                  <a:pt x="214953" y="1153057"/>
                </a:lnTo>
                <a:lnTo>
                  <a:pt x="249333" y="1182771"/>
                </a:lnTo>
                <a:lnTo>
                  <a:pt x="285761" y="1210627"/>
                </a:lnTo>
                <a:lnTo>
                  <a:pt x="324131" y="1236533"/>
                </a:lnTo>
                <a:lnTo>
                  <a:pt x="364338" y="1260400"/>
                </a:lnTo>
                <a:lnTo>
                  <a:pt x="406280" y="1282137"/>
                </a:lnTo>
                <a:lnTo>
                  <a:pt x="449852" y="1301654"/>
                </a:lnTo>
                <a:lnTo>
                  <a:pt x="494948" y="1318861"/>
                </a:lnTo>
                <a:lnTo>
                  <a:pt x="541466" y="1333669"/>
                </a:lnTo>
                <a:lnTo>
                  <a:pt x="589300" y="1345986"/>
                </a:lnTo>
                <a:lnTo>
                  <a:pt x="638347" y="1355723"/>
                </a:lnTo>
                <a:lnTo>
                  <a:pt x="688501" y="1362790"/>
                </a:lnTo>
                <a:lnTo>
                  <a:pt x="739660" y="1367096"/>
                </a:lnTo>
                <a:lnTo>
                  <a:pt x="791718" y="1368552"/>
                </a:lnTo>
                <a:lnTo>
                  <a:pt x="843775" y="1367096"/>
                </a:lnTo>
                <a:lnTo>
                  <a:pt x="894934" y="1362790"/>
                </a:lnTo>
                <a:lnTo>
                  <a:pt x="945088" y="1355723"/>
                </a:lnTo>
                <a:lnTo>
                  <a:pt x="994135" y="1345986"/>
                </a:lnTo>
                <a:lnTo>
                  <a:pt x="1041969" y="1333669"/>
                </a:lnTo>
                <a:lnTo>
                  <a:pt x="1088487" y="1318861"/>
                </a:lnTo>
                <a:lnTo>
                  <a:pt x="1133583" y="1301654"/>
                </a:lnTo>
                <a:lnTo>
                  <a:pt x="1177155" y="1282137"/>
                </a:lnTo>
                <a:lnTo>
                  <a:pt x="1219097" y="1260400"/>
                </a:lnTo>
                <a:lnTo>
                  <a:pt x="1259304" y="1236533"/>
                </a:lnTo>
                <a:lnTo>
                  <a:pt x="1265716" y="1232204"/>
                </a:lnTo>
                <a:lnTo>
                  <a:pt x="791718" y="1232204"/>
                </a:lnTo>
                <a:lnTo>
                  <a:pt x="739725" y="1230388"/>
                </a:lnTo>
                <a:lnTo>
                  <a:pt x="688889" y="1225033"/>
                </a:lnTo>
                <a:lnTo>
                  <a:pt x="639374" y="1216279"/>
                </a:lnTo>
                <a:lnTo>
                  <a:pt x="591342" y="1204270"/>
                </a:lnTo>
                <a:lnTo>
                  <a:pt x="544957" y="1189144"/>
                </a:lnTo>
                <a:lnTo>
                  <a:pt x="500382" y="1171044"/>
                </a:lnTo>
                <a:lnTo>
                  <a:pt x="457781" y="1150110"/>
                </a:lnTo>
                <a:lnTo>
                  <a:pt x="417315" y="1126483"/>
                </a:lnTo>
                <a:lnTo>
                  <a:pt x="379149" y="1100305"/>
                </a:lnTo>
                <a:lnTo>
                  <a:pt x="343446" y="1071716"/>
                </a:lnTo>
                <a:lnTo>
                  <a:pt x="310368" y="1040858"/>
                </a:lnTo>
                <a:lnTo>
                  <a:pt x="280080" y="1007871"/>
                </a:lnTo>
                <a:lnTo>
                  <a:pt x="252743" y="972897"/>
                </a:lnTo>
                <a:lnTo>
                  <a:pt x="228522" y="936076"/>
                </a:lnTo>
                <a:lnTo>
                  <a:pt x="207580" y="897550"/>
                </a:lnTo>
                <a:lnTo>
                  <a:pt x="190080" y="857460"/>
                </a:lnTo>
                <a:lnTo>
                  <a:pt x="176184" y="815946"/>
                </a:lnTo>
                <a:lnTo>
                  <a:pt x="166057" y="773150"/>
                </a:lnTo>
                <a:lnTo>
                  <a:pt x="159861" y="729213"/>
                </a:lnTo>
                <a:lnTo>
                  <a:pt x="157759" y="684276"/>
                </a:lnTo>
                <a:lnTo>
                  <a:pt x="159869" y="639281"/>
                </a:lnTo>
                <a:lnTo>
                  <a:pt x="166057" y="595401"/>
                </a:lnTo>
                <a:lnTo>
                  <a:pt x="176184" y="552605"/>
                </a:lnTo>
                <a:lnTo>
                  <a:pt x="190080" y="511091"/>
                </a:lnTo>
                <a:lnTo>
                  <a:pt x="207580" y="471001"/>
                </a:lnTo>
                <a:lnTo>
                  <a:pt x="228522" y="432475"/>
                </a:lnTo>
                <a:lnTo>
                  <a:pt x="252743" y="395654"/>
                </a:lnTo>
                <a:lnTo>
                  <a:pt x="280080" y="360680"/>
                </a:lnTo>
                <a:lnTo>
                  <a:pt x="310368" y="327693"/>
                </a:lnTo>
                <a:lnTo>
                  <a:pt x="343446" y="296835"/>
                </a:lnTo>
                <a:lnTo>
                  <a:pt x="379149" y="268246"/>
                </a:lnTo>
                <a:lnTo>
                  <a:pt x="417315" y="242068"/>
                </a:lnTo>
                <a:lnTo>
                  <a:pt x="457781" y="218441"/>
                </a:lnTo>
                <a:lnTo>
                  <a:pt x="500382" y="197507"/>
                </a:lnTo>
                <a:lnTo>
                  <a:pt x="544957" y="179407"/>
                </a:lnTo>
                <a:lnTo>
                  <a:pt x="591342" y="164281"/>
                </a:lnTo>
                <a:lnTo>
                  <a:pt x="639374" y="152272"/>
                </a:lnTo>
                <a:lnTo>
                  <a:pt x="688889" y="143518"/>
                </a:lnTo>
                <a:lnTo>
                  <a:pt x="739725" y="138163"/>
                </a:lnTo>
                <a:lnTo>
                  <a:pt x="791718" y="136347"/>
                </a:lnTo>
                <a:lnTo>
                  <a:pt x="1265716" y="136347"/>
                </a:lnTo>
                <a:lnTo>
                  <a:pt x="1259304" y="132018"/>
                </a:lnTo>
                <a:lnTo>
                  <a:pt x="1219097" y="108151"/>
                </a:lnTo>
                <a:lnTo>
                  <a:pt x="1177155" y="86414"/>
                </a:lnTo>
                <a:lnTo>
                  <a:pt x="1133583" y="66897"/>
                </a:lnTo>
                <a:lnTo>
                  <a:pt x="1088487" y="49690"/>
                </a:lnTo>
                <a:lnTo>
                  <a:pt x="1041969" y="34882"/>
                </a:lnTo>
                <a:lnTo>
                  <a:pt x="994135" y="22565"/>
                </a:lnTo>
                <a:lnTo>
                  <a:pt x="945088" y="12828"/>
                </a:lnTo>
                <a:lnTo>
                  <a:pt x="894934" y="5761"/>
                </a:lnTo>
                <a:lnTo>
                  <a:pt x="843775" y="1455"/>
                </a:lnTo>
                <a:lnTo>
                  <a:pt x="791718" y="0"/>
                </a:lnTo>
                <a:close/>
              </a:path>
              <a:path w="1583689" h="1369060">
                <a:moveTo>
                  <a:pt x="1265716" y="136347"/>
                </a:moveTo>
                <a:lnTo>
                  <a:pt x="791718" y="136347"/>
                </a:lnTo>
                <a:lnTo>
                  <a:pt x="843710" y="138163"/>
                </a:lnTo>
                <a:lnTo>
                  <a:pt x="894546" y="143518"/>
                </a:lnTo>
                <a:lnTo>
                  <a:pt x="944061" y="152272"/>
                </a:lnTo>
                <a:lnTo>
                  <a:pt x="992093" y="164281"/>
                </a:lnTo>
                <a:lnTo>
                  <a:pt x="1038478" y="179407"/>
                </a:lnTo>
                <a:lnTo>
                  <a:pt x="1083053" y="197507"/>
                </a:lnTo>
                <a:lnTo>
                  <a:pt x="1125654" y="218441"/>
                </a:lnTo>
                <a:lnTo>
                  <a:pt x="1166120" y="242068"/>
                </a:lnTo>
                <a:lnTo>
                  <a:pt x="1204286" y="268246"/>
                </a:lnTo>
                <a:lnTo>
                  <a:pt x="1239989" y="296835"/>
                </a:lnTo>
                <a:lnTo>
                  <a:pt x="1273067" y="327693"/>
                </a:lnTo>
                <a:lnTo>
                  <a:pt x="1303355" y="360680"/>
                </a:lnTo>
                <a:lnTo>
                  <a:pt x="1330692" y="395654"/>
                </a:lnTo>
                <a:lnTo>
                  <a:pt x="1354913" y="432475"/>
                </a:lnTo>
                <a:lnTo>
                  <a:pt x="1375855" y="471001"/>
                </a:lnTo>
                <a:lnTo>
                  <a:pt x="1393355" y="511091"/>
                </a:lnTo>
                <a:lnTo>
                  <a:pt x="1407251" y="552605"/>
                </a:lnTo>
                <a:lnTo>
                  <a:pt x="1417378" y="595401"/>
                </a:lnTo>
                <a:lnTo>
                  <a:pt x="1423574" y="639338"/>
                </a:lnTo>
                <a:lnTo>
                  <a:pt x="1425676" y="684276"/>
                </a:lnTo>
                <a:lnTo>
                  <a:pt x="1423566" y="729270"/>
                </a:lnTo>
                <a:lnTo>
                  <a:pt x="1417378" y="773150"/>
                </a:lnTo>
                <a:lnTo>
                  <a:pt x="1407251" y="815946"/>
                </a:lnTo>
                <a:lnTo>
                  <a:pt x="1393355" y="857460"/>
                </a:lnTo>
                <a:lnTo>
                  <a:pt x="1375855" y="897550"/>
                </a:lnTo>
                <a:lnTo>
                  <a:pt x="1354913" y="936076"/>
                </a:lnTo>
                <a:lnTo>
                  <a:pt x="1330692" y="972897"/>
                </a:lnTo>
                <a:lnTo>
                  <a:pt x="1303355" y="1007871"/>
                </a:lnTo>
                <a:lnTo>
                  <a:pt x="1273067" y="1040858"/>
                </a:lnTo>
                <a:lnTo>
                  <a:pt x="1239989" y="1071716"/>
                </a:lnTo>
                <a:lnTo>
                  <a:pt x="1204286" y="1100305"/>
                </a:lnTo>
                <a:lnTo>
                  <a:pt x="1166120" y="1126483"/>
                </a:lnTo>
                <a:lnTo>
                  <a:pt x="1125654" y="1150110"/>
                </a:lnTo>
                <a:lnTo>
                  <a:pt x="1083053" y="1171044"/>
                </a:lnTo>
                <a:lnTo>
                  <a:pt x="1038478" y="1189144"/>
                </a:lnTo>
                <a:lnTo>
                  <a:pt x="992093" y="1204270"/>
                </a:lnTo>
                <a:lnTo>
                  <a:pt x="944061" y="1216279"/>
                </a:lnTo>
                <a:lnTo>
                  <a:pt x="894546" y="1225033"/>
                </a:lnTo>
                <a:lnTo>
                  <a:pt x="843710" y="1230388"/>
                </a:lnTo>
                <a:lnTo>
                  <a:pt x="791718" y="1232204"/>
                </a:lnTo>
                <a:lnTo>
                  <a:pt x="1265716" y="1232204"/>
                </a:lnTo>
                <a:lnTo>
                  <a:pt x="1297674" y="1210627"/>
                </a:lnTo>
                <a:lnTo>
                  <a:pt x="1334102" y="1182771"/>
                </a:lnTo>
                <a:lnTo>
                  <a:pt x="1368482" y="1153057"/>
                </a:lnTo>
                <a:lnTo>
                  <a:pt x="1400711" y="1121573"/>
                </a:lnTo>
                <a:lnTo>
                  <a:pt x="1430686" y="1088410"/>
                </a:lnTo>
                <a:lnTo>
                  <a:pt x="1458300" y="1053659"/>
                </a:lnTo>
                <a:lnTo>
                  <a:pt x="1483450" y="1017409"/>
                </a:lnTo>
                <a:lnTo>
                  <a:pt x="1506033" y="979751"/>
                </a:lnTo>
                <a:lnTo>
                  <a:pt x="1525942" y="940774"/>
                </a:lnTo>
                <a:lnTo>
                  <a:pt x="1543075" y="900569"/>
                </a:lnTo>
                <a:lnTo>
                  <a:pt x="1557327" y="859226"/>
                </a:lnTo>
                <a:lnTo>
                  <a:pt x="1568593" y="816835"/>
                </a:lnTo>
                <a:lnTo>
                  <a:pt x="1576769" y="773486"/>
                </a:lnTo>
                <a:lnTo>
                  <a:pt x="1581754" y="729213"/>
                </a:lnTo>
                <a:lnTo>
                  <a:pt x="1583436" y="684276"/>
                </a:lnTo>
                <a:lnTo>
                  <a:pt x="1581752" y="639281"/>
                </a:lnTo>
                <a:lnTo>
                  <a:pt x="1576769" y="595065"/>
                </a:lnTo>
                <a:lnTo>
                  <a:pt x="1568593" y="551716"/>
                </a:lnTo>
                <a:lnTo>
                  <a:pt x="1557327" y="509325"/>
                </a:lnTo>
                <a:lnTo>
                  <a:pt x="1543075" y="467982"/>
                </a:lnTo>
                <a:lnTo>
                  <a:pt x="1525942" y="427777"/>
                </a:lnTo>
                <a:lnTo>
                  <a:pt x="1506033" y="388800"/>
                </a:lnTo>
                <a:lnTo>
                  <a:pt x="1483450" y="351142"/>
                </a:lnTo>
                <a:lnTo>
                  <a:pt x="1458300" y="314892"/>
                </a:lnTo>
                <a:lnTo>
                  <a:pt x="1430686" y="280141"/>
                </a:lnTo>
                <a:lnTo>
                  <a:pt x="1400711" y="246978"/>
                </a:lnTo>
                <a:lnTo>
                  <a:pt x="1368482" y="215494"/>
                </a:lnTo>
                <a:lnTo>
                  <a:pt x="1334102" y="185780"/>
                </a:lnTo>
                <a:lnTo>
                  <a:pt x="1297674" y="157924"/>
                </a:lnTo>
                <a:lnTo>
                  <a:pt x="1265716" y="136347"/>
                </a:lnTo>
                <a:close/>
              </a:path>
            </a:pathLst>
          </a:custGeom>
          <a:solidFill>
            <a:srgbClr val="0563C1"/>
          </a:solidFill>
        </p:spPr>
        <p:txBody>
          <a:bodyPr wrap="square" lIns="0" tIns="0" rIns="0" bIns="0" rtlCol="0"/>
          <a:lstStyle/>
          <a:p>
            <a:endParaRPr/>
          </a:p>
        </p:txBody>
      </p:sp>
      <p:sp>
        <p:nvSpPr>
          <p:cNvPr id="16" name="object 16"/>
          <p:cNvSpPr/>
          <p:nvPr/>
        </p:nvSpPr>
        <p:spPr>
          <a:xfrm>
            <a:off x="5088635" y="3285744"/>
            <a:ext cx="1583690" cy="1369060"/>
          </a:xfrm>
          <a:custGeom>
            <a:avLst/>
            <a:gdLst/>
            <a:ahLst/>
            <a:cxnLst/>
            <a:rect l="l" t="t" r="r" b="b"/>
            <a:pathLst>
              <a:path w="1583689" h="1369060">
                <a:moveTo>
                  <a:pt x="0" y="684276"/>
                </a:moveTo>
                <a:lnTo>
                  <a:pt x="1683" y="639281"/>
                </a:lnTo>
                <a:lnTo>
                  <a:pt x="6666" y="595065"/>
                </a:lnTo>
                <a:lnTo>
                  <a:pt x="14842" y="551716"/>
                </a:lnTo>
                <a:lnTo>
                  <a:pt x="26108" y="509325"/>
                </a:lnTo>
                <a:lnTo>
                  <a:pt x="40360" y="467982"/>
                </a:lnTo>
                <a:lnTo>
                  <a:pt x="57493" y="427777"/>
                </a:lnTo>
                <a:lnTo>
                  <a:pt x="77402" y="388800"/>
                </a:lnTo>
                <a:lnTo>
                  <a:pt x="99985" y="351142"/>
                </a:lnTo>
                <a:lnTo>
                  <a:pt x="125135" y="314892"/>
                </a:lnTo>
                <a:lnTo>
                  <a:pt x="152749" y="280141"/>
                </a:lnTo>
                <a:lnTo>
                  <a:pt x="182724" y="246978"/>
                </a:lnTo>
                <a:lnTo>
                  <a:pt x="214953" y="215494"/>
                </a:lnTo>
                <a:lnTo>
                  <a:pt x="249333" y="185780"/>
                </a:lnTo>
                <a:lnTo>
                  <a:pt x="285761" y="157924"/>
                </a:lnTo>
                <a:lnTo>
                  <a:pt x="324131" y="132018"/>
                </a:lnTo>
                <a:lnTo>
                  <a:pt x="364338" y="108151"/>
                </a:lnTo>
                <a:lnTo>
                  <a:pt x="406280" y="86414"/>
                </a:lnTo>
                <a:lnTo>
                  <a:pt x="449852" y="66897"/>
                </a:lnTo>
                <a:lnTo>
                  <a:pt x="494948" y="49690"/>
                </a:lnTo>
                <a:lnTo>
                  <a:pt x="541466" y="34882"/>
                </a:lnTo>
                <a:lnTo>
                  <a:pt x="589300" y="22565"/>
                </a:lnTo>
                <a:lnTo>
                  <a:pt x="638347" y="12828"/>
                </a:lnTo>
                <a:lnTo>
                  <a:pt x="688501" y="5761"/>
                </a:lnTo>
                <a:lnTo>
                  <a:pt x="739660" y="1455"/>
                </a:lnTo>
                <a:lnTo>
                  <a:pt x="791718" y="0"/>
                </a:lnTo>
                <a:lnTo>
                  <a:pt x="843775" y="1455"/>
                </a:lnTo>
                <a:lnTo>
                  <a:pt x="894934" y="5761"/>
                </a:lnTo>
                <a:lnTo>
                  <a:pt x="945088" y="12828"/>
                </a:lnTo>
                <a:lnTo>
                  <a:pt x="994135" y="22565"/>
                </a:lnTo>
                <a:lnTo>
                  <a:pt x="1041969" y="34882"/>
                </a:lnTo>
                <a:lnTo>
                  <a:pt x="1088487" y="49690"/>
                </a:lnTo>
                <a:lnTo>
                  <a:pt x="1133583" y="66897"/>
                </a:lnTo>
                <a:lnTo>
                  <a:pt x="1177155" y="86414"/>
                </a:lnTo>
                <a:lnTo>
                  <a:pt x="1219097" y="108151"/>
                </a:lnTo>
                <a:lnTo>
                  <a:pt x="1259304" y="132018"/>
                </a:lnTo>
                <a:lnTo>
                  <a:pt x="1297674" y="157924"/>
                </a:lnTo>
                <a:lnTo>
                  <a:pt x="1334102" y="185780"/>
                </a:lnTo>
                <a:lnTo>
                  <a:pt x="1368482" y="215494"/>
                </a:lnTo>
                <a:lnTo>
                  <a:pt x="1400711" y="246978"/>
                </a:lnTo>
                <a:lnTo>
                  <a:pt x="1430686" y="280141"/>
                </a:lnTo>
                <a:lnTo>
                  <a:pt x="1458300" y="314892"/>
                </a:lnTo>
                <a:lnTo>
                  <a:pt x="1483450" y="351142"/>
                </a:lnTo>
                <a:lnTo>
                  <a:pt x="1506033" y="388800"/>
                </a:lnTo>
                <a:lnTo>
                  <a:pt x="1525942" y="427777"/>
                </a:lnTo>
                <a:lnTo>
                  <a:pt x="1543075" y="467982"/>
                </a:lnTo>
                <a:lnTo>
                  <a:pt x="1557327" y="509325"/>
                </a:lnTo>
                <a:lnTo>
                  <a:pt x="1568593" y="551716"/>
                </a:lnTo>
                <a:lnTo>
                  <a:pt x="1576769" y="595065"/>
                </a:lnTo>
                <a:lnTo>
                  <a:pt x="1581752" y="639281"/>
                </a:lnTo>
                <a:lnTo>
                  <a:pt x="1583436" y="684276"/>
                </a:lnTo>
                <a:lnTo>
                  <a:pt x="1581752" y="729270"/>
                </a:lnTo>
                <a:lnTo>
                  <a:pt x="1576769" y="773486"/>
                </a:lnTo>
                <a:lnTo>
                  <a:pt x="1568593" y="816835"/>
                </a:lnTo>
                <a:lnTo>
                  <a:pt x="1557327" y="859226"/>
                </a:lnTo>
                <a:lnTo>
                  <a:pt x="1543075" y="900569"/>
                </a:lnTo>
                <a:lnTo>
                  <a:pt x="1525942" y="940774"/>
                </a:lnTo>
                <a:lnTo>
                  <a:pt x="1506033" y="979751"/>
                </a:lnTo>
                <a:lnTo>
                  <a:pt x="1483450" y="1017409"/>
                </a:lnTo>
                <a:lnTo>
                  <a:pt x="1458300" y="1053659"/>
                </a:lnTo>
                <a:lnTo>
                  <a:pt x="1430686" y="1088410"/>
                </a:lnTo>
                <a:lnTo>
                  <a:pt x="1400711" y="1121573"/>
                </a:lnTo>
                <a:lnTo>
                  <a:pt x="1368482" y="1153057"/>
                </a:lnTo>
                <a:lnTo>
                  <a:pt x="1334102" y="1182771"/>
                </a:lnTo>
                <a:lnTo>
                  <a:pt x="1297674" y="1210627"/>
                </a:lnTo>
                <a:lnTo>
                  <a:pt x="1259304" y="1236533"/>
                </a:lnTo>
                <a:lnTo>
                  <a:pt x="1219097" y="1260400"/>
                </a:lnTo>
                <a:lnTo>
                  <a:pt x="1177155" y="1282137"/>
                </a:lnTo>
                <a:lnTo>
                  <a:pt x="1133583" y="1301654"/>
                </a:lnTo>
                <a:lnTo>
                  <a:pt x="1088487" y="1318861"/>
                </a:lnTo>
                <a:lnTo>
                  <a:pt x="1041969" y="1333669"/>
                </a:lnTo>
                <a:lnTo>
                  <a:pt x="994135" y="1345986"/>
                </a:lnTo>
                <a:lnTo>
                  <a:pt x="945088" y="1355723"/>
                </a:lnTo>
                <a:lnTo>
                  <a:pt x="894934" y="1362790"/>
                </a:lnTo>
                <a:lnTo>
                  <a:pt x="843775" y="1367096"/>
                </a:lnTo>
                <a:lnTo>
                  <a:pt x="791718" y="1368552"/>
                </a:lnTo>
                <a:lnTo>
                  <a:pt x="739660" y="1367096"/>
                </a:lnTo>
                <a:lnTo>
                  <a:pt x="688501" y="1362790"/>
                </a:lnTo>
                <a:lnTo>
                  <a:pt x="638347" y="1355723"/>
                </a:lnTo>
                <a:lnTo>
                  <a:pt x="589300" y="1345986"/>
                </a:lnTo>
                <a:lnTo>
                  <a:pt x="541466" y="1333669"/>
                </a:lnTo>
                <a:lnTo>
                  <a:pt x="494948" y="1318861"/>
                </a:lnTo>
                <a:lnTo>
                  <a:pt x="449852" y="1301654"/>
                </a:lnTo>
                <a:lnTo>
                  <a:pt x="406280" y="1282137"/>
                </a:lnTo>
                <a:lnTo>
                  <a:pt x="364338" y="1260400"/>
                </a:lnTo>
                <a:lnTo>
                  <a:pt x="324131" y="1236533"/>
                </a:lnTo>
                <a:lnTo>
                  <a:pt x="285761" y="1210627"/>
                </a:lnTo>
                <a:lnTo>
                  <a:pt x="249333" y="1182771"/>
                </a:lnTo>
                <a:lnTo>
                  <a:pt x="214953" y="1153057"/>
                </a:lnTo>
                <a:lnTo>
                  <a:pt x="182724" y="1121573"/>
                </a:lnTo>
                <a:lnTo>
                  <a:pt x="152749" y="1088410"/>
                </a:lnTo>
                <a:lnTo>
                  <a:pt x="125135" y="1053659"/>
                </a:lnTo>
                <a:lnTo>
                  <a:pt x="99985" y="1017409"/>
                </a:lnTo>
                <a:lnTo>
                  <a:pt x="77402" y="979751"/>
                </a:lnTo>
                <a:lnTo>
                  <a:pt x="57493" y="940774"/>
                </a:lnTo>
                <a:lnTo>
                  <a:pt x="40360" y="900569"/>
                </a:lnTo>
                <a:lnTo>
                  <a:pt x="26108" y="859226"/>
                </a:lnTo>
                <a:lnTo>
                  <a:pt x="14842" y="816835"/>
                </a:lnTo>
                <a:lnTo>
                  <a:pt x="6666" y="773486"/>
                </a:lnTo>
                <a:lnTo>
                  <a:pt x="1683" y="729270"/>
                </a:lnTo>
                <a:lnTo>
                  <a:pt x="0" y="684276"/>
                </a:lnTo>
                <a:close/>
              </a:path>
            </a:pathLst>
          </a:custGeom>
          <a:ln w="9144">
            <a:solidFill>
              <a:srgbClr val="000000"/>
            </a:solidFill>
          </a:ln>
        </p:spPr>
        <p:txBody>
          <a:bodyPr wrap="square" lIns="0" tIns="0" rIns="0" bIns="0" rtlCol="0"/>
          <a:lstStyle/>
          <a:p>
            <a:endParaRPr/>
          </a:p>
        </p:txBody>
      </p:sp>
      <p:sp>
        <p:nvSpPr>
          <p:cNvPr id="17" name="object 17"/>
          <p:cNvSpPr/>
          <p:nvPr/>
        </p:nvSpPr>
        <p:spPr>
          <a:xfrm>
            <a:off x="5246396" y="3422091"/>
            <a:ext cx="1268095" cy="1096010"/>
          </a:xfrm>
          <a:custGeom>
            <a:avLst/>
            <a:gdLst/>
            <a:ahLst/>
            <a:cxnLst/>
            <a:rect l="l" t="t" r="r" b="b"/>
            <a:pathLst>
              <a:path w="1268095" h="1096010">
                <a:moveTo>
                  <a:pt x="0" y="547928"/>
                </a:moveTo>
                <a:lnTo>
                  <a:pt x="2101" y="592866"/>
                </a:lnTo>
                <a:lnTo>
                  <a:pt x="8297" y="636803"/>
                </a:lnTo>
                <a:lnTo>
                  <a:pt x="18425" y="679599"/>
                </a:lnTo>
                <a:lnTo>
                  <a:pt x="32320" y="721112"/>
                </a:lnTo>
                <a:lnTo>
                  <a:pt x="49821" y="761203"/>
                </a:lnTo>
                <a:lnTo>
                  <a:pt x="70763" y="799729"/>
                </a:lnTo>
                <a:lnTo>
                  <a:pt x="94984" y="836549"/>
                </a:lnTo>
                <a:lnTo>
                  <a:pt x="122320" y="871524"/>
                </a:lnTo>
                <a:lnTo>
                  <a:pt x="152609" y="904510"/>
                </a:lnTo>
                <a:lnTo>
                  <a:pt x="185686" y="935369"/>
                </a:lnTo>
                <a:lnTo>
                  <a:pt x="221390" y="963958"/>
                </a:lnTo>
                <a:lnTo>
                  <a:pt x="259556" y="990136"/>
                </a:lnTo>
                <a:lnTo>
                  <a:pt x="300021" y="1013762"/>
                </a:lnTo>
                <a:lnTo>
                  <a:pt x="342623" y="1034696"/>
                </a:lnTo>
                <a:lnTo>
                  <a:pt x="387198" y="1052797"/>
                </a:lnTo>
                <a:lnTo>
                  <a:pt x="433583" y="1067922"/>
                </a:lnTo>
                <a:lnTo>
                  <a:pt x="481614" y="1079932"/>
                </a:lnTo>
                <a:lnTo>
                  <a:pt x="531130" y="1088685"/>
                </a:lnTo>
                <a:lnTo>
                  <a:pt x="581965" y="1094041"/>
                </a:lnTo>
                <a:lnTo>
                  <a:pt x="633958" y="1095857"/>
                </a:lnTo>
                <a:lnTo>
                  <a:pt x="685951" y="1094041"/>
                </a:lnTo>
                <a:lnTo>
                  <a:pt x="736787" y="1088685"/>
                </a:lnTo>
                <a:lnTo>
                  <a:pt x="786302" y="1079932"/>
                </a:lnTo>
                <a:lnTo>
                  <a:pt x="834333" y="1067922"/>
                </a:lnTo>
                <a:lnTo>
                  <a:pt x="880718" y="1052797"/>
                </a:lnTo>
                <a:lnTo>
                  <a:pt x="925293" y="1034696"/>
                </a:lnTo>
                <a:lnTo>
                  <a:pt x="967895" y="1013762"/>
                </a:lnTo>
                <a:lnTo>
                  <a:pt x="1008361" y="990136"/>
                </a:lnTo>
                <a:lnTo>
                  <a:pt x="1046527" y="963958"/>
                </a:lnTo>
                <a:lnTo>
                  <a:pt x="1082230" y="935369"/>
                </a:lnTo>
                <a:lnTo>
                  <a:pt x="1115308" y="904510"/>
                </a:lnTo>
                <a:lnTo>
                  <a:pt x="1145596" y="871524"/>
                </a:lnTo>
                <a:lnTo>
                  <a:pt x="1172932" y="836549"/>
                </a:lnTo>
                <a:lnTo>
                  <a:pt x="1197153" y="799729"/>
                </a:lnTo>
                <a:lnTo>
                  <a:pt x="1218095" y="761203"/>
                </a:lnTo>
                <a:lnTo>
                  <a:pt x="1235596" y="721112"/>
                </a:lnTo>
                <a:lnTo>
                  <a:pt x="1249491" y="679599"/>
                </a:lnTo>
                <a:lnTo>
                  <a:pt x="1259619" y="636803"/>
                </a:lnTo>
                <a:lnTo>
                  <a:pt x="1265815" y="592866"/>
                </a:lnTo>
                <a:lnTo>
                  <a:pt x="1267917" y="547928"/>
                </a:lnTo>
                <a:lnTo>
                  <a:pt x="1265815" y="502991"/>
                </a:lnTo>
                <a:lnTo>
                  <a:pt x="1259619" y="459054"/>
                </a:lnTo>
                <a:lnTo>
                  <a:pt x="1249491" y="416258"/>
                </a:lnTo>
                <a:lnTo>
                  <a:pt x="1235596" y="374744"/>
                </a:lnTo>
                <a:lnTo>
                  <a:pt x="1218095" y="334654"/>
                </a:lnTo>
                <a:lnTo>
                  <a:pt x="1197153" y="296128"/>
                </a:lnTo>
                <a:lnTo>
                  <a:pt x="1172932" y="259307"/>
                </a:lnTo>
                <a:lnTo>
                  <a:pt x="1145596" y="224333"/>
                </a:lnTo>
                <a:lnTo>
                  <a:pt x="1115308" y="191346"/>
                </a:lnTo>
                <a:lnTo>
                  <a:pt x="1082230" y="160488"/>
                </a:lnTo>
                <a:lnTo>
                  <a:pt x="1046527" y="131899"/>
                </a:lnTo>
                <a:lnTo>
                  <a:pt x="1008361" y="105721"/>
                </a:lnTo>
                <a:lnTo>
                  <a:pt x="967895" y="82094"/>
                </a:lnTo>
                <a:lnTo>
                  <a:pt x="925293" y="61160"/>
                </a:lnTo>
                <a:lnTo>
                  <a:pt x="880718" y="43060"/>
                </a:lnTo>
                <a:lnTo>
                  <a:pt x="834333" y="27934"/>
                </a:lnTo>
                <a:lnTo>
                  <a:pt x="786302" y="15924"/>
                </a:lnTo>
                <a:lnTo>
                  <a:pt x="736787" y="7171"/>
                </a:lnTo>
                <a:lnTo>
                  <a:pt x="685951" y="1816"/>
                </a:lnTo>
                <a:lnTo>
                  <a:pt x="633958" y="0"/>
                </a:lnTo>
                <a:lnTo>
                  <a:pt x="581965" y="1816"/>
                </a:lnTo>
                <a:lnTo>
                  <a:pt x="531130" y="7171"/>
                </a:lnTo>
                <a:lnTo>
                  <a:pt x="481614" y="15924"/>
                </a:lnTo>
                <a:lnTo>
                  <a:pt x="433583" y="27934"/>
                </a:lnTo>
                <a:lnTo>
                  <a:pt x="387198" y="43060"/>
                </a:lnTo>
                <a:lnTo>
                  <a:pt x="342623" y="61160"/>
                </a:lnTo>
                <a:lnTo>
                  <a:pt x="300021" y="82094"/>
                </a:lnTo>
                <a:lnTo>
                  <a:pt x="259556" y="105721"/>
                </a:lnTo>
                <a:lnTo>
                  <a:pt x="221390" y="131899"/>
                </a:lnTo>
                <a:lnTo>
                  <a:pt x="185686" y="160488"/>
                </a:lnTo>
                <a:lnTo>
                  <a:pt x="152609" y="191346"/>
                </a:lnTo>
                <a:lnTo>
                  <a:pt x="122320" y="224333"/>
                </a:lnTo>
                <a:lnTo>
                  <a:pt x="94984" y="259307"/>
                </a:lnTo>
                <a:lnTo>
                  <a:pt x="70763" y="296128"/>
                </a:lnTo>
                <a:lnTo>
                  <a:pt x="49821" y="334654"/>
                </a:lnTo>
                <a:lnTo>
                  <a:pt x="32320" y="374744"/>
                </a:lnTo>
                <a:lnTo>
                  <a:pt x="18425" y="416258"/>
                </a:lnTo>
                <a:lnTo>
                  <a:pt x="8297" y="459054"/>
                </a:lnTo>
                <a:lnTo>
                  <a:pt x="2101" y="502991"/>
                </a:lnTo>
                <a:lnTo>
                  <a:pt x="0" y="547928"/>
                </a:lnTo>
                <a:close/>
              </a:path>
            </a:pathLst>
          </a:custGeom>
          <a:ln w="9144">
            <a:solidFill>
              <a:srgbClr val="000000"/>
            </a:solidFill>
          </a:ln>
        </p:spPr>
        <p:txBody>
          <a:bodyPr wrap="square" lIns="0" tIns="0" rIns="0" bIns="0" rtlCol="0"/>
          <a:lstStyle/>
          <a:p>
            <a:endParaRPr/>
          </a:p>
        </p:txBody>
      </p:sp>
      <p:sp>
        <p:nvSpPr>
          <p:cNvPr id="18" name="object 18"/>
          <p:cNvSpPr txBox="1"/>
          <p:nvPr/>
        </p:nvSpPr>
        <p:spPr>
          <a:xfrm>
            <a:off x="5312092" y="3701605"/>
            <a:ext cx="1136015" cy="513080"/>
          </a:xfrm>
          <a:prstGeom prst="rect">
            <a:avLst/>
          </a:prstGeom>
        </p:spPr>
        <p:txBody>
          <a:bodyPr vert="horz" wrap="square" lIns="0" tIns="12065" rIns="0" bIns="0" rtlCol="0">
            <a:spAutoFit/>
          </a:bodyPr>
          <a:lstStyle/>
          <a:p>
            <a:pPr marL="12700" marR="5080" indent="42545">
              <a:spcBef>
                <a:spcPts val="95"/>
              </a:spcBef>
            </a:pPr>
            <a:r>
              <a:rPr sz="1600" spc="-10" dirty="0">
                <a:latin typeface="Calibri"/>
                <a:cs typeface="Calibri"/>
              </a:rPr>
              <a:t>Competition  </a:t>
            </a:r>
            <a:r>
              <a:rPr sz="1600" spc="-5" dirty="0">
                <a:latin typeface="Calibri"/>
                <a:cs typeface="Calibri"/>
              </a:rPr>
              <a:t>C</a:t>
            </a:r>
            <a:r>
              <a:rPr sz="1600" spc="-10" dirty="0">
                <a:latin typeface="Calibri"/>
                <a:cs typeface="Calibri"/>
              </a:rPr>
              <a:t>o</a:t>
            </a:r>
            <a:r>
              <a:rPr sz="1600" dirty="0">
                <a:latin typeface="Calibri"/>
                <a:cs typeface="Calibri"/>
              </a:rPr>
              <a:t>ll</a:t>
            </a:r>
            <a:r>
              <a:rPr sz="1600" spc="-5" dirty="0">
                <a:latin typeface="Calibri"/>
                <a:cs typeface="Calibri"/>
              </a:rPr>
              <a:t>ab</a:t>
            </a:r>
            <a:r>
              <a:rPr sz="1600" spc="-10" dirty="0">
                <a:latin typeface="Calibri"/>
                <a:cs typeface="Calibri"/>
              </a:rPr>
              <a:t>o</a:t>
            </a:r>
            <a:r>
              <a:rPr sz="1600" spc="-50" dirty="0">
                <a:latin typeface="Calibri"/>
                <a:cs typeface="Calibri"/>
              </a:rPr>
              <a:t>r</a:t>
            </a:r>
            <a:r>
              <a:rPr sz="1600" spc="-15" dirty="0">
                <a:latin typeface="Calibri"/>
                <a:cs typeface="Calibri"/>
              </a:rPr>
              <a:t>a</a:t>
            </a:r>
            <a:r>
              <a:rPr sz="1600" dirty="0">
                <a:latin typeface="Calibri"/>
                <a:cs typeface="Calibri"/>
              </a:rPr>
              <a:t>ti</a:t>
            </a:r>
            <a:r>
              <a:rPr sz="1600" spc="-10" dirty="0">
                <a:latin typeface="Calibri"/>
                <a:cs typeface="Calibri"/>
              </a:rPr>
              <a:t>on</a:t>
            </a:r>
            <a:endParaRPr sz="1600">
              <a:latin typeface="Calibri"/>
              <a:cs typeface="Calibri"/>
            </a:endParaRPr>
          </a:p>
        </p:txBody>
      </p:sp>
      <p:sp>
        <p:nvSpPr>
          <p:cNvPr id="19" name="object 19"/>
          <p:cNvSpPr txBox="1"/>
          <p:nvPr/>
        </p:nvSpPr>
        <p:spPr>
          <a:xfrm>
            <a:off x="8277025" y="6506447"/>
            <a:ext cx="2241550"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Applegate </a:t>
            </a:r>
            <a:r>
              <a:rPr spc="-5" dirty="0">
                <a:latin typeface="Calibri"/>
                <a:cs typeface="Calibri"/>
              </a:rPr>
              <a:t>reading,</a:t>
            </a:r>
            <a:r>
              <a:rPr spc="-30" dirty="0">
                <a:latin typeface="Calibri"/>
                <a:cs typeface="Calibri"/>
              </a:rPr>
              <a:t> </a:t>
            </a:r>
            <a:r>
              <a:rPr spc="-5" dirty="0">
                <a:latin typeface="Calibri"/>
                <a:cs typeface="Calibri"/>
              </a:rPr>
              <a:t>p.54</a:t>
            </a:r>
            <a:endParaRPr>
              <a:latin typeface="Calibri"/>
              <a:cs typeface="Calibri"/>
            </a:endParaRPr>
          </a:p>
        </p:txBody>
      </p:sp>
    </p:spTree>
    <p:extLst>
      <p:ext uri="{BB962C8B-B14F-4D97-AF65-F5344CB8AC3E}">
        <p14:creationId xmlns:p14="http://schemas.microsoft.com/office/powerpoint/2010/main" val="91568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091"/>
            <a:ext cx="8911687" cy="1280890"/>
          </a:xfrm>
        </p:spPr>
        <p:txBody>
          <a:bodyPr/>
          <a:lstStyle/>
          <a:p>
            <a:r>
              <a:rPr lang="en-AU" sz="3600" dirty="0"/>
              <a:t>Business Canvas</a:t>
            </a:r>
          </a:p>
        </p:txBody>
      </p:sp>
      <p:pic>
        <p:nvPicPr>
          <p:cNvPr id="6" name="Content Placeholder 5"/>
          <p:cNvPicPr>
            <a:picLocks noGrp="1" noChangeAspect="1"/>
          </p:cNvPicPr>
          <p:nvPr>
            <p:ph idx="1"/>
          </p:nvPr>
        </p:nvPicPr>
        <p:blipFill>
          <a:blip r:embed="rId2"/>
          <a:stretch>
            <a:fillRect/>
          </a:stretch>
        </p:blipFill>
        <p:spPr>
          <a:xfrm>
            <a:off x="660504" y="1268813"/>
            <a:ext cx="7590678" cy="5270099"/>
          </a:xfrm>
          <a:prstGeom prst="rect">
            <a:avLst/>
          </a:prstGeom>
        </p:spPr>
      </p:pic>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6F15528-21DE-4FAA-801E-634DDDAF4B2B}" type="slidenum">
              <a:rPr lang="en-AU" smtClean="0"/>
              <a:t>29</a:t>
            </a:fld>
            <a:endParaRPr lang="en-AU"/>
          </a:p>
        </p:txBody>
      </p:sp>
      <p:sp>
        <p:nvSpPr>
          <p:cNvPr id="8" name="Rectangle 7"/>
          <p:cNvSpPr/>
          <p:nvPr/>
        </p:nvSpPr>
        <p:spPr>
          <a:xfrm>
            <a:off x="8669230" y="3970969"/>
            <a:ext cx="6096000" cy="538609"/>
          </a:xfrm>
          <a:prstGeom prst="rect">
            <a:avLst/>
          </a:prstGeom>
        </p:spPr>
        <p:txBody>
          <a:bodyPr>
            <a:spAutoFit/>
          </a:bodyPr>
          <a:lstStyle/>
          <a:p>
            <a:r>
              <a:rPr lang="en-AU" sz="1100" b="1" u="sng" dirty="0">
                <a:solidFill>
                  <a:srgbClr val="0000FF"/>
                </a:solidFill>
                <a:latin typeface="Calibri" panose="020F0502020204030204" pitchFamily="34" charset="0"/>
                <a:ea typeface="Calibri" panose="020F0502020204030204" pitchFamily="34" charset="0"/>
                <a:hlinkClick r:id="rId3"/>
              </a:rPr>
              <a:t>https://strategyzer.com/canvas/business-model-canvas</a:t>
            </a:r>
            <a:r>
              <a:rPr lang="en-AU" sz="1100" b="1" dirty="0">
                <a:latin typeface="Calibri" panose="020F0502020204030204" pitchFamily="34" charset="0"/>
                <a:ea typeface="Calibri" panose="020F0502020204030204" pitchFamily="34" charset="0"/>
              </a:rPr>
              <a:t>  </a:t>
            </a:r>
            <a:br>
              <a:rPr lang="en-AU" sz="1100" b="1" dirty="0">
                <a:latin typeface="Calibri" panose="020F0502020204030204" pitchFamily="34" charset="0"/>
                <a:ea typeface="Calibri" panose="020F0502020204030204" pitchFamily="34" charset="0"/>
              </a:rPr>
            </a:br>
            <a:endParaRPr lang="en-AU" dirty="0"/>
          </a:p>
        </p:txBody>
      </p:sp>
    </p:spTree>
    <p:extLst>
      <p:ext uri="{BB962C8B-B14F-4D97-AF65-F5344CB8AC3E}">
        <p14:creationId xmlns:p14="http://schemas.microsoft.com/office/powerpoint/2010/main" val="385733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0" name="Rectangle 50"/>
          <p:cNvSpPr>
            <a:spLocks noGrp="1" noChangeArrowheads="1"/>
          </p:cNvSpPr>
          <p:nvPr>
            <p:ph type="body" sz="half" idx="1"/>
          </p:nvPr>
        </p:nvSpPr>
        <p:spPr>
          <a:xfrm>
            <a:off x="242456" y="1284839"/>
            <a:ext cx="8712450" cy="4827946"/>
          </a:xfrm>
        </p:spPr>
        <p:txBody>
          <a:bodyPr>
            <a:normAutofit lnSpcReduction="10000"/>
          </a:bodyPr>
          <a:lstStyle/>
          <a:p>
            <a:pPr>
              <a:lnSpc>
                <a:spcPct val="150000"/>
              </a:lnSpc>
              <a:spcBef>
                <a:spcPts val="0"/>
              </a:spcBef>
              <a:spcAft>
                <a:spcPts val="0"/>
              </a:spcAft>
            </a:pPr>
            <a:r>
              <a:rPr lang="en-US" sz="2200" b="1" dirty="0"/>
              <a:t>    </a:t>
            </a:r>
            <a:r>
              <a:rPr lang="en-US" sz="2400" b="1" dirty="0"/>
              <a:t>Unit Chair:</a:t>
            </a:r>
          </a:p>
          <a:p>
            <a:pPr lvl="1">
              <a:lnSpc>
                <a:spcPct val="150000"/>
              </a:lnSpc>
              <a:spcBef>
                <a:spcPts val="0"/>
              </a:spcBef>
              <a:buFont typeface="Wingdings" panose="05000000000000000000" pitchFamily="2" charset="2"/>
              <a:buChar char="§"/>
            </a:pPr>
            <a:r>
              <a:rPr lang="en-US" sz="2400" dirty="0"/>
              <a:t>A/Prof Lubna Alam (</a:t>
            </a:r>
            <a:r>
              <a:rPr lang="en-US" sz="2400" dirty="0">
                <a:hlinkClick r:id="rId3"/>
              </a:rPr>
              <a:t>lubna.alam@deakin.edu.au</a:t>
            </a:r>
            <a:r>
              <a:rPr lang="en-US" sz="2400" dirty="0"/>
              <a:t>) </a:t>
            </a:r>
          </a:p>
          <a:p>
            <a:pPr lvl="1">
              <a:lnSpc>
                <a:spcPct val="150000"/>
              </a:lnSpc>
              <a:spcBef>
                <a:spcPts val="0"/>
              </a:spcBef>
              <a:buFont typeface="Wingdings" panose="05000000000000000000" pitchFamily="2" charset="2"/>
              <a:buChar char="§"/>
            </a:pPr>
            <a:r>
              <a:rPr lang="de-DE" sz="2400" dirty="0"/>
              <a:t>Professor Rens Scheepers (in Videos)</a:t>
            </a:r>
            <a:endParaRPr lang="en-US" sz="2400" dirty="0"/>
          </a:p>
          <a:p>
            <a:pPr marL="201168" lvl="1">
              <a:lnSpc>
                <a:spcPct val="150000"/>
              </a:lnSpc>
              <a:spcBef>
                <a:spcPts val="0"/>
              </a:spcBef>
            </a:pPr>
            <a:r>
              <a:rPr lang="en-US" sz="2400" b="1" dirty="0"/>
              <a:t>Seminar Facilitator</a:t>
            </a:r>
            <a:r>
              <a:rPr lang="en-US" sz="2400" dirty="0"/>
              <a:t>: </a:t>
            </a:r>
          </a:p>
          <a:p>
            <a:pPr lvl="1">
              <a:lnSpc>
                <a:spcPct val="150000"/>
              </a:lnSpc>
              <a:spcBef>
                <a:spcPts val="0"/>
              </a:spcBef>
              <a:buFont typeface="Wingdings" panose="05000000000000000000" pitchFamily="2" charset="2"/>
              <a:buChar char="§"/>
            </a:pPr>
            <a:r>
              <a:rPr lang="en-US" sz="2400" dirty="0"/>
              <a:t>Dr Ishan </a:t>
            </a:r>
            <a:r>
              <a:rPr lang="en-US" sz="2400" dirty="0" err="1"/>
              <a:t>Senerathna</a:t>
            </a:r>
            <a:r>
              <a:rPr lang="en-US" sz="2400" dirty="0"/>
              <a:t> (</a:t>
            </a:r>
            <a:r>
              <a:rPr lang="en-US" sz="2400" dirty="0">
                <a:hlinkClick r:id="rId4"/>
              </a:rPr>
              <a:t>ishan.senarathna@deakin.edu.au</a:t>
            </a:r>
            <a:r>
              <a:rPr lang="en-US" sz="2400" dirty="0"/>
              <a:t>)</a:t>
            </a:r>
          </a:p>
          <a:p>
            <a:pPr lvl="1">
              <a:lnSpc>
                <a:spcPct val="150000"/>
              </a:lnSpc>
              <a:spcBef>
                <a:spcPts val="0"/>
              </a:spcBef>
              <a:buFont typeface="Wingdings" panose="05000000000000000000" pitchFamily="2" charset="2"/>
              <a:buChar char="§"/>
            </a:pPr>
            <a:r>
              <a:rPr lang="en-AU" altLang="en-US" sz="2400" dirty="0"/>
              <a:t>Chintha Kaluarachchi (</a:t>
            </a:r>
            <a:r>
              <a:rPr lang="en-AU" altLang="en-US" sz="2400" dirty="0">
                <a:solidFill>
                  <a:srgbClr val="0070C0"/>
                </a:solidFill>
                <a:hlinkClick r:id="rId5"/>
              </a:rPr>
              <a:t>c.kaluarachchi@deakin.edu.au</a:t>
            </a:r>
            <a:r>
              <a:rPr lang="en-AU" altLang="en-US" sz="2400" dirty="0">
                <a:solidFill>
                  <a:srgbClr val="0070C0"/>
                </a:solidFill>
              </a:rPr>
              <a:t> </a:t>
            </a:r>
            <a:r>
              <a:rPr lang="en-AU" altLang="en-US" sz="2400" dirty="0"/>
              <a:t>)</a:t>
            </a:r>
          </a:p>
          <a:p>
            <a:pPr lvl="1">
              <a:lnSpc>
                <a:spcPct val="150000"/>
              </a:lnSpc>
              <a:spcBef>
                <a:spcPts val="0"/>
              </a:spcBef>
              <a:buFont typeface="Wingdings" panose="05000000000000000000" pitchFamily="2" charset="2"/>
              <a:buChar char="§"/>
            </a:pPr>
            <a:r>
              <a:rPr lang="en-AU" altLang="en-US" sz="2400" dirty="0"/>
              <a:t>Peter Haddad (</a:t>
            </a:r>
            <a:r>
              <a:rPr lang="en-AU" sz="2400" dirty="0">
                <a:latin typeface="Calibri" panose="020F0502020204030204" pitchFamily="34" charset="0"/>
                <a:ea typeface="Calibri" panose="020F0502020204030204" pitchFamily="34" charset="0"/>
                <a:cs typeface="Times New Roman" panose="02020603050405020304" pitchFamily="18" charset="0"/>
                <a:hlinkClick r:id="rId6"/>
              </a:rPr>
              <a:t>p.haddad@deakin.edu.au</a:t>
            </a:r>
            <a:r>
              <a:rPr lang="en-AU" sz="2400" dirty="0">
                <a:latin typeface="Calibri" panose="020F0502020204030204" pitchFamily="34" charset="0"/>
                <a:ea typeface="Calibri" panose="020F0502020204030204" pitchFamily="34" charset="0"/>
                <a:cs typeface="Times New Roman" panose="02020603050405020304" pitchFamily="18" charset="0"/>
              </a:rPr>
              <a:t>)</a:t>
            </a:r>
          </a:p>
          <a:p>
            <a:pPr lvl="1">
              <a:lnSpc>
                <a:spcPct val="150000"/>
              </a:lnSpc>
              <a:spcBef>
                <a:spcPts val="0"/>
              </a:spcBef>
              <a:buFont typeface="Wingdings" panose="05000000000000000000" pitchFamily="2" charset="2"/>
              <a:buChar char="§"/>
            </a:pPr>
            <a:r>
              <a:rPr lang="en-AU" sz="2400" dirty="0">
                <a:latin typeface="Calibri" panose="020F0502020204030204" pitchFamily="34" charset="0"/>
                <a:ea typeface="Calibri" panose="020F0502020204030204" pitchFamily="34" charset="0"/>
                <a:cs typeface="Times New Roman" panose="02020603050405020304" pitchFamily="18" charset="0"/>
              </a:rPr>
              <a:t>Kaushalya Nallaperuma (</a:t>
            </a:r>
            <a:r>
              <a:rPr lang="en-AU" sz="2400" dirty="0">
                <a:latin typeface="Calibri" panose="020F0502020204030204" pitchFamily="34" charset="0"/>
                <a:ea typeface="Calibri" panose="020F0502020204030204" pitchFamily="34" charset="0"/>
                <a:cs typeface="Times New Roman" panose="02020603050405020304" pitchFamily="18" charset="0"/>
                <a:hlinkClick r:id="rId7"/>
              </a:rPr>
              <a:t>k.nallaperuma@deakin.edu.au</a:t>
            </a:r>
            <a:r>
              <a:rPr lang="en-AU" sz="2400" dirty="0">
                <a:latin typeface="Calibri" panose="020F0502020204030204" pitchFamily="34" charset="0"/>
                <a:ea typeface="Calibri" panose="020F0502020204030204" pitchFamily="34" charset="0"/>
                <a:cs typeface="Times New Roman" panose="02020603050405020304" pitchFamily="18" charset="0"/>
              </a:rPr>
              <a:t>) </a:t>
            </a:r>
          </a:p>
          <a:p>
            <a:pPr lvl="1">
              <a:lnSpc>
                <a:spcPct val="150000"/>
              </a:lnSpc>
              <a:spcBef>
                <a:spcPts val="0"/>
              </a:spcBef>
              <a:buFont typeface="Wingdings" panose="05000000000000000000" pitchFamily="2" charset="2"/>
              <a:buChar char="§"/>
            </a:pPr>
            <a:r>
              <a:rPr lang="en-AU" altLang="en-US" sz="2400" dirty="0"/>
              <a:t>Noor Nazneen (</a:t>
            </a:r>
            <a:r>
              <a:rPr lang="en-AU" altLang="en-US" sz="2400" dirty="0">
                <a:hlinkClick r:id="rId8"/>
              </a:rPr>
              <a:t>nnazneen@deakin.edu.au</a:t>
            </a:r>
            <a:r>
              <a:rPr lang="en-AU" altLang="en-US" sz="2400" dirty="0"/>
              <a:t> )</a:t>
            </a:r>
          </a:p>
          <a:p>
            <a:pPr lvl="1">
              <a:lnSpc>
                <a:spcPct val="150000"/>
              </a:lnSpc>
              <a:spcBef>
                <a:spcPts val="0"/>
              </a:spcBef>
              <a:buFont typeface="Wingdings" panose="05000000000000000000" pitchFamily="2" charset="2"/>
              <a:buChar char="§"/>
            </a:pPr>
            <a:endParaRPr lang="en-AU" sz="2400" dirty="0">
              <a:latin typeface="Calibri" panose="020F0502020204030204" pitchFamily="34" charset="0"/>
              <a:ea typeface="Calibri" panose="020F0502020204030204" pitchFamily="34" charset="0"/>
              <a:cs typeface="Times New Roman" panose="02020603050405020304" pitchFamily="18" charset="0"/>
            </a:endParaRPr>
          </a:p>
          <a:p>
            <a:pPr lvl="1">
              <a:lnSpc>
                <a:spcPct val="150000"/>
              </a:lnSpc>
              <a:spcBef>
                <a:spcPts val="0"/>
              </a:spcBef>
              <a:buFont typeface="Wingdings" panose="05000000000000000000" pitchFamily="2" charset="2"/>
              <a:buChar char="§"/>
            </a:pPr>
            <a:endParaRPr lang="en-AU" altLang="en-US" sz="2400" dirty="0"/>
          </a:p>
          <a:p>
            <a:pPr marL="201168" lvl="1">
              <a:lnSpc>
                <a:spcPct val="150000"/>
              </a:lnSpc>
              <a:spcBef>
                <a:spcPts val="0"/>
              </a:spcBef>
            </a:pPr>
            <a:endParaRPr lang="en-AU" altLang="en-US" sz="2400" dirty="0"/>
          </a:p>
        </p:txBody>
      </p:sp>
      <p:sp>
        <p:nvSpPr>
          <p:cNvPr id="14" name="Slide Number Placeholder 4"/>
          <p:cNvSpPr>
            <a:spLocks noGrp="1"/>
          </p:cNvSpPr>
          <p:nvPr>
            <p:ph type="sldNum" sz="quarter" idx="10"/>
          </p:nvPr>
        </p:nvSpPr>
        <p:spPr>
          <a:xfrm>
            <a:off x="242456" y="6428490"/>
            <a:ext cx="576000" cy="247558"/>
          </a:xfrm>
        </p:spPr>
        <p:txBody>
          <a:bodyPr/>
          <a:lstStyle>
            <a:lvl1pPr eaLnBrk="0" hangingPunct="0">
              <a:defRPr sz="2000" b="1">
                <a:solidFill>
                  <a:schemeClr val="accent1"/>
                </a:solidFill>
                <a:latin typeface="Arial" charset="0"/>
                <a:ea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algn="ctr"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eaLnBrk="0" fontAlgn="base" hangingPunct="0">
              <a:spcBef>
                <a:spcPct val="0"/>
              </a:spcBef>
              <a:spcAft>
                <a:spcPct val="0"/>
              </a:spcAft>
              <a:defRPr sz="2000" b="1">
                <a:solidFill>
                  <a:schemeClr val="accent1"/>
                </a:solidFill>
                <a:latin typeface="Arial" charset="0"/>
                <a:ea typeface="ＭＳ Ｐゴシック" charset="0"/>
              </a:defRPr>
            </a:lvl9pPr>
          </a:lstStyle>
          <a:p>
            <a:fld id="{4438D42E-D8D8-6848-B612-79AF78C15278}" type="slidenum">
              <a:rPr lang="en-GB" sz="1600">
                <a:solidFill>
                  <a:srgbClr val="0033CC"/>
                </a:solidFill>
                <a:latin typeface="Arial Black" charset="0"/>
              </a:rPr>
              <a:pPr/>
              <a:t>3</a:t>
            </a:fld>
            <a:endParaRPr lang="en-GB" sz="1600" dirty="0">
              <a:solidFill>
                <a:srgbClr val="0033CC"/>
              </a:solidFill>
              <a:latin typeface="Arial Black" charset="0"/>
            </a:endParaRPr>
          </a:p>
        </p:txBody>
      </p:sp>
      <p:sp>
        <p:nvSpPr>
          <p:cNvPr id="2" name="Title 1"/>
          <p:cNvSpPr>
            <a:spLocks noGrp="1"/>
          </p:cNvSpPr>
          <p:nvPr>
            <p:ph type="title"/>
          </p:nvPr>
        </p:nvSpPr>
        <p:spPr>
          <a:xfrm>
            <a:off x="2999656" y="548680"/>
            <a:ext cx="4242060" cy="815752"/>
          </a:xfrm>
        </p:spPr>
        <p:txBody>
          <a:bodyPr/>
          <a:lstStyle/>
          <a:p>
            <a:r>
              <a:rPr lang="en-US" dirty="0">
                <a:solidFill>
                  <a:schemeClr val="tx2"/>
                </a:solidFill>
              </a:rPr>
              <a:t>Unit Team</a:t>
            </a:r>
          </a:p>
        </p:txBody>
      </p:sp>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b="34000"/>
          <a:stretch/>
        </p:blipFill>
        <p:spPr>
          <a:xfrm>
            <a:off x="6168009" y="99862"/>
            <a:ext cx="4715762" cy="1600947"/>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57784" y="15194"/>
            <a:ext cx="1381280" cy="1381280"/>
          </a:xfrm>
          <a:prstGeom prst="rect">
            <a:avLst/>
          </a:prstGeom>
        </p:spPr>
      </p:pic>
      <p:pic>
        <p:nvPicPr>
          <p:cNvPr id="11" name="Picture 4" descr="image002"/>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143001" y="6246538"/>
            <a:ext cx="3242622" cy="6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7020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020"/>
            <a:ext cx="8911687" cy="1280890"/>
          </a:xfrm>
        </p:spPr>
        <p:txBody>
          <a:bodyPr/>
          <a:lstStyle/>
          <a:p>
            <a:r>
              <a:rPr lang="en-AU" dirty="0"/>
              <a:t>Business Canvas - Google</a:t>
            </a:r>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6F15528-21DE-4FAA-801E-634DDDAF4B2B}" type="slidenum">
              <a:rPr lang="en-AU" smtClean="0"/>
              <a:t>30</a:t>
            </a:fld>
            <a:endParaRPr lang="en-AU"/>
          </a:p>
        </p:txBody>
      </p:sp>
      <p:pic>
        <p:nvPicPr>
          <p:cNvPr id="1026" name="Picture 2" descr="https://businessmodelinnovationmatters.files.wordpress.com/2012/04/google-business-mode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2153" y="1291003"/>
            <a:ext cx="7641727" cy="509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1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28" y="302921"/>
            <a:ext cx="5718810" cy="511422"/>
          </a:xfrm>
          <a:prstGeom prst="rect">
            <a:avLst/>
          </a:prstGeom>
        </p:spPr>
        <p:txBody>
          <a:bodyPr vert="horz" wrap="square" lIns="0" tIns="12700" rIns="0" bIns="0" rtlCol="0">
            <a:spAutoFit/>
          </a:bodyPr>
          <a:lstStyle/>
          <a:p>
            <a:pPr marL="12700">
              <a:spcBef>
                <a:spcPts val="100"/>
              </a:spcBef>
            </a:pPr>
            <a:r>
              <a:rPr sz="3600" spc="-20" dirty="0"/>
              <a:t>Evolving </a:t>
            </a:r>
            <a:r>
              <a:rPr sz="3600" dirty="0"/>
              <a:t>Business</a:t>
            </a:r>
            <a:r>
              <a:rPr sz="3600" spc="-65" dirty="0"/>
              <a:t> </a:t>
            </a:r>
            <a:r>
              <a:rPr sz="3600" dirty="0"/>
              <a:t>Models</a:t>
            </a:r>
          </a:p>
        </p:txBody>
      </p:sp>
      <p:sp>
        <p:nvSpPr>
          <p:cNvPr id="3" name="object 3"/>
          <p:cNvSpPr txBox="1"/>
          <p:nvPr/>
        </p:nvSpPr>
        <p:spPr>
          <a:xfrm>
            <a:off x="546165" y="1490301"/>
            <a:ext cx="7610475" cy="4601260"/>
          </a:xfrm>
          <a:prstGeom prst="rect">
            <a:avLst/>
          </a:prstGeom>
        </p:spPr>
        <p:txBody>
          <a:bodyPr vert="horz" wrap="square" lIns="0" tIns="48260" rIns="0" bIns="0" rtlCol="0">
            <a:spAutoFit/>
          </a:bodyPr>
          <a:lstStyle/>
          <a:p>
            <a:pPr marL="241300" indent="-228600">
              <a:spcBef>
                <a:spcPts val="380"/>
              </a:spcBef>
              <a:buFont typeface="Arial"/>
              <a:buChar char="•"/>
              <a:tabLst>
                <a:tab pos="241300" algn="l"/>
              </a:tabLst>
            </a:pPr>
            <a:r>
              <a:rPr sz="3200" spc="-10" dirty="0">
                <a:latin typeface="Calibri"/>
                <a:cs typeface="Calibri"/>
              </a:rPr>
              <a:t>Business Models </a:t>
            </a:r>
            <a:r>
              <a:rPr sz="3200" spc="-20" dirty="0">
                <a:latin typeface="Calibri"/>
                <a:cs typeface="Calibri"/>
              </a:rPr>
              <a:t>are </a:t>
            </a:r>
            <a:r>
              <a:rPr sz="3200" spc="-5" dirty="0">
                <a:latin typeface="Calibri"/>
                <a:cs typeface="Calibri"/>
              </a:rPr>
              <a:t>not </a:t>
            </a:r>
            <a:r>
              <a:rPr sz="3200" spc="-20" dirty="0">
                <a:latin typeface="Calibri"/>
                <a:cs typeface="Calibri"/>
              </a:rPr>
              <a:t>static, </a:t>
            </a:r>
            <a:r>
              <a:rPr sz="3200" spc="-10" dirty="0">
                <a:latin typeface="Calibri"/>
                <a:cs typeface="Calibri"/>
              </a:rPr>
              <a:t>they</a:t>
            </a:r>
            <a:r>
              <a:rPr sz="3200" spc="150" dirty="0">
                <a:latin typeface="Calibri"/>
                <a:cs typeface="Calibri"/>
              </a:rPr>
              <a:t> </a:t>
            </a:r>
            <a:r>
              <a:rPr sz="3200" spc="-15" dirty="0">
                <a:latin typeface="Calibri"/>
                <a:cs typeface="Calibri"/>
              </a:rPr>
              <a:t>evolve:</a:t>
            </a:r>
            <a:endParaRPr sz="3200" dirty="0">
              <a:latin typeface="Calibri"/>
              <a:cs typeface="Calibri"/>
            </a:endParaRPr>
          </a:p>
          <a:p>
            <a:pPr marL="698500" lvl="1" indent="-228600">
              <a:spcBef>
                <a:spcPts val="240"/>
              </a:spcBef>
              <a:buFont typeface="Arial"/>
              <a:buChar char="•"/>
              <a:tabLst>
                <a:tab pos="698500" algn="l"/>
              </a:tabLst>
            </a:pPr>
            <a:r>
              <a:rPr sz="2800" spc="-5" dirty="0">
                <a:latin typeface="Calibri"/>
                <a:cs typeface="Calibri"/>
              </a:rPr>
              <a:t>Enhance:</a:t>
            </a:r>
            <a:endParaRPr sz="2800" dirty="0">
              <a:latin typeface="Calibri"/>
              <a:cs typeface="Calibri"/>
            </a:endParaRPr>
          </a:p>
          <a:p>
            <a:pPr marL="1155700" lvl="2" indent="-228600">
              <a:spcBef>
                <a:spcPts val="275"/>
              </a:spcBef>
              <a:buFont typeface="Arial"/>
              <a:buChar char="•"/>
              <a:tabLst>
                <a:tab pos="1155065" algn="l"/>
                <a:tab pos="1155700" algn="l"/>
              </a:tabLst>
            </a:pPr>
            <a:r>
              <a:rPr sz="2400" spc="-10" dirty="0">
                <a:latin typeface="Calibri"/>
                <a:cs typeface="Calibri"/>
              </a:rPr>
              <a:t>Incremental improvements </a:t>
            </a:r>
            <a:r>
              <a:rPr sz="2400" spc="-15" dirty="0">
                <a:latin typeface="Calibri"/>
                <a:cs typeface="Calibri"/>
              </a:rPr>
              <a:t>to </a:t>
            </a:r>
            <a:r>
              <a:rPr sz="2400" dirty="0">
                <a:latin typeface="Calibri"/>
                <a:cs typeface="Calibri"/>
              </a:rPr>
              <a:t>an </a:t>
            </a:r>
            <a:r>
              <a:rPr sz="2400" spc="-10" dirty="0">
                <a:latin typeface="Calibri"/>
                <a:cs typeface="Calibri"/>
              </a:rPr>
              <a:t>existing </a:t>
            </a:r>
            <a:r>
              <a:rPr sz="2400" spc="-15" dirty="0">
                <a:latin typeface="Calibri"/>
                <a:cs typeface="Calibri"/>
              </a:rPr>
              <a:t>strategy </a:t>
            </a:r>
            <a:r>
              <a:rPr sz="2400" spc="-5" dirty="0">
                <a:latin typeface="Calibri"/>
                <a:cs typeface="Calibri"/>
              </a:rPr>
              <a:t>or</a:t>
            </a:r>
            <a:r>
              <a:rPr sz="2400" spc="100" dirty="0">
                <a:latin typeface="Calibri"/>
                <a:cs typeface="Calibri"/>
              </a:rPr>
              <a:t> </a:t>
            </a:r>
            <a:r>
              <a:rPr sz="2400" spc="-5" dirty="0">
                <a:latin typeface="Calibri"/>
                <a:cs typeface="Calibri"/>
              </a:rPr>
              <a:t>capability</a:t>
            </a:r>
            <a:endParaRPr sz="2400" dirty="0">
              <a:latin typeface="Calibri"/>
              <a:cs typeface="Calibri"/>
            </a:endParaRPr>
          </a:p>
          <a:p>
            <a:pPr marL="698500" lvl="1" indent="-228600">
              <a:spcBef>
                <a:spcPts val="185"/>
              </a:spcBef>
              <a:buFont typeface="Arial"/>
              <a:buChar char="•"/>
              <a:tabLst>
                <a:tab pos="698500" algn="l"/>
              </a:tabLst>
            </a:pPr>
            <a:r>
              <a:rPr sz="2800" spc="-5" dirty="0">
                <a:latin typeface="Calibri"/>
                <a:cs typeface="Calibri"/>
              </a:rPr>
              <a:t>Expand:</a:t>
            </a:r>
            <a:endParaRPr sz="2800" dirty="0">
              <a:latin typeface="Calibri"/>
              <a:cs typeface="Calibri"/>
            </a:endParaRPr>
          </a:p>
          <a:p>
            <a:pPr marL="1155700" marR="12065" lvl="2" indent="-228600">
              <a:lnSpc>
                <a:spcPts val="2160"/>
              </a:lnSpc>
              <a:spcBef>
                <a:spcPts val="560"/>
              </a:spcBef>
              <a:buFont typeface="Arial"/>
              <a:buChar char="•"/>
              <a:tabLst>
                <a:tab pos="1155065" algn="l"/>
                <a:tab pos="1155700" algn="l"/>
              </a:tabLst>
            </a:pPr>
            <a:r>
              <a:rPr sz="2400" dirty="0">
                <a:latin typeface="Calibri"/>
                <a:cs typeface="Calibri"/>
              </a:rPr>
              <a:t>Launce </a:t>
            </a:r>
            <a:r>
              <a:rPr sz="2400" spc="-5" dirty="0">
                <a:latin typeface="Calibri"/>
                <a:cs typeface="Calibri"/>
              </a:rPr>
              <a:t>new </a:t>
            </a:r>
            <a:r>
              <a:rPr sz="2400" spc="-10" dirty="0">
                <a:latin typeface="Calibri"/>
                <a:cs typeface="Calibri"/>
              </a:rPr>
              <a:t>product categories, </a:t>
            </a:r>
            <a:r>
              <a:rPr sz="2400" spc="-15" dirty="0">
                <a:latin typeface="Calibri"/>
                <a:cs typeface="Calibri"/>
              </a:rPr>
              <a:t>enter </a:t>
            </a:r>
            <a:r>
              <a:rPr sz="2400" spc="-5" dirty="0">
                <a:latin typeface="Calibri"/>
                <a:cs typeface="Calibri"/>
              </a:rPr>
              <a:t>new </a:t>
            </a:r>
            <a:r>
              <a:rPr sz="2400" spc="-10" dirty="0">
                <a:latin typeface="Calibri"/>
                <a:cs typeface="Calibri"/>
              </a:rPr>
              <a:t>markets, </a:t>
            </a:r>
            <a:r>
              <a:rPr sz="2400" spc="-5" dirty="0">
                <a:latin typeface="Calibri"/>
                <a:cs typeface="Calibri"/>
              </a:rPr>
              <a:t>or </a:t>
            </a:r>
            <a:r>
              <a:rPr sz="2400" spc="-10" dirty="0">
                <a:latin typeface="Calibri"/>
                <a:cs typeface="Calibri"/>
              </a:rPr>
              <a:t>expand  </a:t>
            </a:r>
            <a:r>
              <a:rPr sz="2400" spc="-5" dirty="0">
                <a:latin typeface="Calibri"/>
                <a:cs typeface="Calibri"/>
              </a:rPr>
              <a:t>capability</a:t>
            </a:r>
            <a:endParaRPr sz="2400" dirty="0">
              <a:latin typeface="Calibri"/>
              <a:cs typeface="Calibri"/>
            </a:endParaRPr>
          </a:p>
          <a:p>
            <a:pPr marL="698500" lvl="1" indent="-228600">
              <a:spcBef>
                <a:spcPts val="150"/>
              </a:spcBef>
              <a:buFont typeface="Arial"/>
              <a:buChar char="•"/>
              <a:tabLst>
                <a:tab pos="698500" algn="l"/>
              </a:tabLst>
            </a:pPr>
            <a:r>
              <a:rPr sz="2800" spc="-10" dirty="0">
                <a:latin typeface="Calibri"/>
                <a:cs typeface="Calibri"/>
              </a:rPr>
              <a:t>Explore:</a:t>
            </a:r>
            <a:endParaRPr sz="2800" dirty="0">
              <a:latin typeface="Calibri"/>
              <a:cs typeface="Calibri"/>
            </a:endParaRPr>
          </a:p>
          <a:p>
            <a:pPr marL="1155700" lvl="2" indent="-228600">
              <a:spcBef>
                <a:spcPts val="275"/>
              </a:spcBef>
              <a:buFont typeface="Arial"/>
              <a:buChar char="•"/>
              <a:tabLst>
                <a:tab pos="1155065" algn="l"/>
                <a:tab pos="1155700" algn="l"/>
              </a:tabLst>
            </a:pPr>
            <a:r>
              <a:rPr sz="2400" dirty="0">
                <a:latin typeface="Calibri"/>
                <a:cs typeface="Calibri"/>
              </a:rPr>
              <a:t>Launce </a:t>
            </a:r>
            <a:r>
              <a:rPr sz="2400" spc="-5" dirty="0">
                <a:latin typeface="Calibri"/>
                <a:cs typeface="Calibri"/>
              </a:rPr>
              <a:t>new businesses </a:t>
            </a:r>
            <a:r>
              <a:rPr sz="2400" dirty="0">
                <a:latin typeface="Calibri"/>
                <a:cs typeface="Calibri"/>
              </a:rPr>
              <a:t>and </a:t>
            </a:r>
            <a:r>
              <a:rPr sz="2400" spc="-5" dirty="0">
                <a:latin typeface="Calibri"/>
                <a:cs typeface="Calibri"/>
              </a:rPr>
              <a:t>build new capabilities</a:t>
            </a:r>
            <a:endParaRPr sz="2400" dirty="0">
              <a:latin typeface="Calibri"/>
              <a:cs typeface="Calibri"/>
            </a:endParaRPr>
          </a:p>
          <a:p>
            <a:pPr marL="698500" lvl="1" indent="-228600">
              <a:spcBef>
                <a:spcPts val="185"/>
              </a:spcBef>
              <a:buFont typeface="Arial"/>
              <a:buChar char="•"/>
              <a:tabLst>
                <a:tab pos="698500" algn="l"/>
              </a:tabLst>
            </a:pPr>
            <a:r>
              <a:rPr sz="2800" dirty="0">
                <a:latin typeface="Calibri"/>
                <a:cs typeface="Calibri"/>
              </a:rPr>
              <a:t>Exit:</a:t>
            </a:r>
          </a:p>
          <a:p>
            <a:pPr marL="1155700" lvl="2" indent="-228600">
              <a:spcBef>
                <a:spcPts val="280"/>
              </a:spcBef>
              <a:buFont typeface="Arial"/>
              <a:buChar char="•"/>
              <a:tabLst>
                <a:tab pos="1155065" algn="l"/>
                <a:tab pos="1155700" algn="l"/>
              </a:tabLst>
            </a:pPr>
            <a:r>
              <a:rPr sz="2400" spc="-5" dirty="0">
                <a:latin typeface="Calibri"/>
                <a:cs typeface="Calibri"/>
              </a:rPr>
              <a:t>Exit </a:t>
            </a:r>
            <a:r>
              <a:rPr sz="2400" dirty="0">
                <a:latin typeface="Calibri"/>
                <a:cs typeface="Calibri"/>
              </a:rPr>
              <a:t>a </a:t>
            </a:r>
            <a:r>
              <a:rPr sz="2400" spc="-5" dirty="0">
                <a:latin typeface="Calibri"/>
                <a:cs typeface="Calibri"/>
              </a:rPr>
              <a:t>product or </a:t>
            </a:r>
            <a:r>
              <a:rPr sz="2400" spc="-15" dirty="0">
                <a:latin typeface="Calibri"/>
                <a:cs typeface="Calibri"/>
              </a:rPr>
              <a:t>market </a:t>
            </a:r>
            <a:r>
              <a:rPr sz="2400" spc="-5" dirty="0">
                <a:latin typeface="Calibri"/>
                <a:cs typeface="Calibri"/>
              </a:rPr>
              <a:t>or outsource </a:t>
            </a:r>
            <a:r>
              <a:rPr sz="2400" dirty="0">
                <a:latin typeface="Calibri"/>
                <a:cs typeface="Calibri"/>
              </a:rPr>
              <a:t>a</a:t>
            </a:r>
            <a:r>
              <a:rPr sz="2400" spc="-10" dirty="0">
                <a:latin typeface="Calibri"/>
                <a:cs typeface="Calibri"/>
              </a:rPr>
              <a:t> </a:t>
            </a:r>
            <a:r>
              <a:rPr sz="2400" spc="-5" dirty="0">
                <a:latin typeface="Calibri"/>
                <a:cs typeface="Calibri"/>
              </a:rPr>
              <a:t>capability</a:t>
            </a:r>
            <a:endParaRPr sz="2400" dirty="0">
              <a:latin typeface="Calibri"/>
              <a:cs typeface="Calibri"/>
            </a:endParaRPr>
          </a:p>
        </p:txBody>
      </p:sp>
      <p:sp>
        <p:nvSpPr>
          <p:cNvPr id="4" name="object 4"/>
          <p:cNvSpPr txBox="1"/>
          <p:nvPr/>
        </p:nvSpPr>
        <p:spPr>
          <a:xfrm>
            <a:off x="9171940" y="6509067"/>
            <a:ext cx="1877060" cy="289823"/>
          </a:xfrm>
          <a:prstGeom prst="rect">
            <a:avLst/>
          </a:prstGeom>
        </p:spPr>
        <p:txBody>
          <a:bodyPr vert="horz" wrap="square" lIns="0" tIns="12700" rIns="0" bIns="0" rtlCol="0">
            <a:spAutoFit/>
          </a:bodyPr>
          <a:lstStyle/>
          <a:p>
            <a:pPr marL="12700">
              <a:spcBef>
                <a:spcPts val="100"/>
              </a:spcBef>
            </a:pPr>
            <a:r>
              <a:rPr lang="en-AU" spc="-5" dirty="0">
                <a:latin typeface="Calibri"/>
                <a:cs typeface="Calibri"/>
              </a:rPr>
              <a:t>Applegate, p</a:t>
            </a:r>
            <a:r>
              <a:rPr spc="-5" dirty="0">
                <a:latin typeface="Calibri"/>
                <a:cs typeface="Calibri"/>
              </a:rPr>
              <a:t>.51</a:t>
            </a:r>
            <a:endParaRPr dirty="0">
              <a:latin typeface="Calibri"/>
              <a:cs typeface="Calibri"/>
            </a:endParaRPr>
          </a:p>
        </p:txBody>
      </p:sp>
    </p:spTree>
    <p:extLst>
      <p:ext uri="{BB962C8B-B14F-4D97-AF65-F5344CB8AC3E}">
        <p14:creationId xmlns:p14="http://schemas.microsoft.com/office/powerpoint/2010/main" val="3630733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39975" y="2826840"/>
            <a:ext cx="6679565" cy="1693545"/>
          </a:xfrm>
          <a:prstGeom prst="rect">
            <a:avLst/>
          </a:prstGeom>
        </p:spPr>
        <p:txBody>
          <a:bodyPr vert="horz" wrap="square" lIns="0" tIns="289560" rIns="0" bIns="0" rtlCol="0">
            <a:spAutoFit/>
          </a:bodyPr>
          <a:lstStyle/>
          <a:p>
            <a:pPr marL="12700">
              <a:spcBef>
                <a:spcPts val="2280"/>
              </a:spcBef>
            </a:pPr>
            <a:r>
              <a:rPr sz="6000" spc="-5" dirty="0">
                <a:latin typeface="Calibri Light"/>
                <a:cs typeface="Calibri Light"/>
              </a:rPr>
              <a:t>Business-IT</a:t>
            </a:r>
            <a:r>
              <a:rPr sz="6000" spc="-50" dirty="0">
                <a:latin typeface="Calibri Light"/>
                <a:cs typeface="Calibri Light"/>
              </a:rPr>
              <a:t> </a:t>
            </a:r>
            <a:r>
              <a:rPr sz="6000" spc="-10" dirty="0">
                <a:latin typeface="Calibri Light"/>
                <a:cs typeface="Calibri Light"/>
              </a:rPr>
              <a:t>alignment</a:t>
            </a:r>
            <a:endParaRPr sz="6000" dirty="0">
              <a:latin typeface="Calibri Light"/>
              <a:cs typeface="Calibri Light"/>
            </a:endParaRPr>
          </a:p>
          <a:p>
            <a:pPr marL="12700">
              <a:spcBef>
                <a:spcPts val="869"/>
              </a:spcBef>
            </a:pPr>
            <a:r>
              <a:rPr sz="2400" spc="-20" dirty="0">
                <a:latin typeface="Calibri"/>
                <a:cs typeface="Calibri"/>
              </a:rPr>
              <a:t>(Refer </a:t>
            </a:r>
            <a:r>
              <a:rPr sz="2400" spc="-5" dirty="0">
                <a:latin typeface="Calibri"/>
                <a:cs typeface="Calibri"/>
              </a:rPr>
              <a:t>Chan </a:t>
            </a:r>
            <a:r>
              <a:rPr sz="2400" dirty="0">
                <a:latin typeface="Calibri"/>
                <a:cs typeface="Calibri"/>
              </a:rPr>
              <a:t>&amp; </a:t>
            </a:r>
            <a:r>
              <a:rPr sz="2400" spc="-10" dirty="0">
                <a:latin typeface="Calibri"/>
                <a:cs typeface="Calibri"/>
              </a:rPr>
              <a:t>Reich </a:t>
            </a:r>
            <a:r>
              <a:rPr sz="2400" spc="-5" dirty="0">
                <a:latin typeface="Calibri"/>
                <a:cs typeface="Calibri"/>
              </a:rPr>
              <a:t>(2007)</a:t>
            </a:r>
            <a:r>
              <a:rPr sz="2400" spc="-70" dirty="0">
                <a:latin typeface="Calibri"/>
                <a:cs typeface="Calibri"/>
              </a:rPr>
              <a:t> </a:t>
            </a:r>
            <a:r>
              <a:rPr sz="2400" spc="-10" dirty="0">
                <a:latin typeface="Calibri"/>
                <a:cs typeface="Calibri"/>
              </a:rPr>
              <a:t>reading)</a:t>
            </a:r>
            <a:endParaRPr sz="2400" dirty="0">
              <a:latin typeface="Calibri"/>
              <a:cs typeface="Calibri"/>
            </a:endParaRPr>
          </a:p>
        </p:txBody>
      </p:sp>
    </p:spTree>
    <p:extLst>
      <p:ext uri="{BB962C8B-B14F-4D97-AF65-F5344CB8AC3E}">
        <p14:creationId xmlns:p14="http://schemas.microsoft.com/office/powerpoint/2010/main" val="2370189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484" y="347197"/>
            <a:ext cx="7315200" cy="627736"/>
          </a:xfrm>
          <a:prstGeom prst="rect">
            <a:avLst/>
          </a:prstGeom>
        </p:spPr>
        <p:txBody>
          <a:bodyPr vert="horz" wrap="square" lIns="0" tIns="12065" rIns="0" bIns="0" rtlCol="0">
            <a:spAutoFit/>
          </a:bodyPr>
          <a:lstStyle/>
          <a:p>
            <a:pPr marL="12700">
              <a:spcBef>
                <a:spcPts val="95"/>
              </a:spcBef>
            </a:pPr>
            <a:r>
              <a:rPr sz="4000" spc="-20" dirty="0"/>
              <a:t>Strategic </a:t>
            </a:r>
            <a:r>
              <a:rPr sz="4000" spc="-10" dirty="0"/>
              <a:t>Alignment</a:t>
            </a:r>
            <a:r>
              <a:rPr sz="4000" spc="-75" dirty="0"/>
              <a:t> </a:t>
            </a:r>
            <a:r>
              <a:rPr sz="4000" spc="-5" dirty="0"/>
              <a:t>Model</a:t>
            </a:r>
            <a:endParaRPr sz="4000" dirty="0"/>
          </a:p>
        </p:txBody>
      </p:sp>
      <p:sp>
        <p:nvSpPr>
          <p:cNvPr id="3" name="object 3"/>
          <p:cNvSpPr/>
          <p:nvPr/>
        </p:nvSpPr>
        <p:spPr>
          <a:xfrm>
            <a:off x="206484" y="1346475"/>
            <a:ext cx="7126224" cy="5218175"/>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7888949" y="6564650"/>
            <a:ext cx="2531110" cy="228268"/>
          </a:xfrm>
          <a:prstGeom prst="rect">
            <a:avLst/>
          </a:prstGeom>
        </p:spPr>
        <p:txBody>
          <a:bodyPr vert="horz" wrap="square" lIns="0" tIns="12700" rIns="0" bIns="0" rtlCol="0">
            <a:spAutoFit/>
          </a:bodyPr>
          <a:lstStyle/>
          <a:p>
            <a:pPr marL="12700">
              <a:spcBef>
                <a:spcPts val="100"/>
              </a:spcBef>
            </a:pPr>
            <a:r>
              <a:rPr sz="1400" spc="-5" dirty="0">
                <a:latin typeface="Calibri"/>
                <a:cs typeface="Calibri"/>
              </a:rPr>
              <a:t>(Henderson </a:t>
            </a:r>
            <a:r>
              <a:rPr sz="1400" dirty="0">
                <a:latin typeface="Calibri"/>
                <a:cs typeface="Calibri"/>
              </a:rPr>
              <a:t>&amp; </a:t>
            </a:r>
            <a:r>
              <a:rPr sz="1400" spc="-15" dirty="0">
                <a:latin typeface="Calibri"/>
                <a:cs typeface="Calibri"/>
              </a:rPr>
              <a:t>Venkatraman,</a:t>
            </a:r>
            <a:r>
              <a:rPr sz="1400" spc="-65" dirty="0">
                <a:latin typeface="Calibri"/>
                <a:cs typeface="Calibri"/>
              </a:rPr>
              <a:t> </a:t>
            </a:r>
            <a:r>
              <a:rPr sz="1400" spc="-5" dirty="0">
                <a:latin typeface="Calibri"/>
                <a:cs typeface="Calibri"/>
              </a:rPr>
              <a:t>1993)</a:t>
            </a:r>
            <a:endParaRPr sz="1400">
              <a:latin typeface="Calibri"/>
              <a:cs typeface="Calibri"/>
            </a:endParaRPr>
          </a:p>
        </p:txBody>
      </p:sp>
    </p:spTree>
    <p:extLst>
      <p:ext uri="{BB962C8B-B14F-4D97-AF65-F5344CB8AC3E}">
        <p14:creationId xmlns:p14="http://schemas.microsoft.com/office/powerpoint/2010/main" val="27911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351" y="188468"/>
            <a:ext cx="8724602" cy="456663"/>
          </a:xfrm>
          <a:prstGeom prst="rect">
            <a:avLst/>
          </a:prstGeom>
        </p:spPr>
        <p:txBody>
          <a:bodyPr vert="horz" wrap="square" lIns="0" tIns="13335" rIns="0" bIns="0" rtlCol="0">
            <a:spAutoFit/>
          </a:bodyPr>
          <a:lstStyle/>
          <a:p>
            <a:pPr marL="12700">
              <a:spcBef>
                <a:spcPts val="105"/>
              </a:spcBef>
            </a:pPr>
            <a:r>
              <a:rPr sz="3200" spc="-25" dirty="0"/>
              <a:t>BEST PRACTICES </a:t>
            </a:r>
            <a:r>
              <a:rPr sz="3200" spc="-5" dirty="0"/>
              <a:t>IN </a:t>
            </a:r>
            <a:r>
              <a:rPr sz="3200" spc="-55" dirty="0"/>
              <a:t>UNDERSTANDING </a:t>
            </a:r>
            <a:r>
              <a:rPr sz="3200" spc="-5" dirty="0"/>
              <a:t>IT</a:t>
            </a:r>
            <a:r>
              <a:rPr sz="3200" spc="-285" dirty="0"/>
              <a:t> </a:t>
            </a:r>
            <a:r>
              <a:rPr sz="3200" spc="-60" dirty="0"/>
              <a:t>VALUE</a:t>
            </a:r>
            <a:endParaRPr sz="3200" dirty="0"/>
          </a:p>
        </p:txBody>
      </p:sp>
      <p:sp>
        <p:nvSpPr>
          <p:cNvPr id="3" name="object 3"/>
          <p:cNvSpPr txBox="1"/>
          <p:nvPr/>
        </p:nvSpPr>
        <p:spPr>
          <a:xfrm>
            <a:off x="954181" y="1547049"/>
            <a:ext cx="7329805" cy="3350895"/>
          </a:xfrm>
          <a:prstGeom prst="rect">
            <a:avLst/>
          </a:prstGeom>
        </p:spPr>
        <p:txBody>
          <a:bodyPr vert="horz" wrap="square" lIns="0" tIns="97790" rIns="0" bIns="0" rtlCol="0">
            <a:spAutoFit/>
          </a:bodyPr>
          <a:lstStyle/>
          <a:p>
            <a:pPr marL="241300" indent="-228600">
              <a:spcBef>
                <a:spcPts val="770"/>
              </a:spcBef>
              <a:buFont typeface="Arial"/>
              <a:buChar char="•"/>
              <a:tabLst>
                <a:tab pos="241300" algn="l"/>
              </a:tabLst>
            </a:pPr>
            <a:r>
              <a:rPr sz="2800" spc="-10" dirty="0">
                <a:latin typeface="Calibri"/>
                <a:cs typeface="Calibri"/>
              </a:rPr>
              <a:t>Link </a:t>
            </a:r>
            <a:r>
              <a:rPr sz="2800" spc="-5" dirty="0">
                <a:latin typeface="Calibri"/>
                <a:cs typeface="Calibri"/>
              </a:rPr>
              <a:t>IT </a:t>
            </a:r>
            <a:r>
              <a:rPr sz="2800" spc="-15" dirty="0">
                <a:latin typeface="Calibri"/>
                <a:cs typeface="Calibri"/>
              </a:rPr>
              <a:t>value directly to your </a:t>
            </a:r>
            <a:r>
              <a:rPr sz="2800" spc="-10" dirty="0">
                <a:latin typeface="Calibri"/>
                <a:cs typeface="Calibri"/>
              </a:rPr>
              <a:t>business</a:t>
            </a:r>
            <a:r>
              <a:rPr sz="2800" spc="175" dirty="0">
                <a:latin typeface="Calibri"/>
                <a:cs typeface="Calibri"/>
              </a:rPr>
              <a:t> </a:t>
            </a:r>
            <a:r>
              <a:rPr sz="2800" spc="-10" dirty="0">
                <a:latin typeface="Calibri"/>
                <a:cs typeface="Calibri"/>
              </a:rPr>
              <a:t>model.</a:t>
            </a:r>
            <a:endParaRPr sz="2800">
              <a:latin typeface="Calibri"/>
              <a:cs typeface="Calibri"/>
            </a:endParaRPr>
          </a:p>
          <a:p>
            <a:pPr marL="241300" marR="1087755" indent="-228600">
              <a:lnSpc>
                <a:spcPts val="3030"/>
              </a:lnSpc>
              <a:spcBef>
                <a:spcPts val="1045"/>
              </a:spcBef>
              <a:buFont typeface="Arial"/>
              <a:buChar char="•"/>
              <a:tabLst>
                <a:tab pos="241300" algn="l"/>
              </a:tabLst>
            </a:pPr>
            <a:r>
              <a:rPr sz="2800" spc="-20" dirty="0">
                <a:latin typeface="Calibri"/>
                <a:cs typeface="Calibri"/>
              </a:rPr>
              <a:t>Recognize </a:t>
            </a:r>
            <a:r>
              <a:rPr sz="2800" spc="-15" dirty="0">
                <a:latin typeface="Calibri"/>
                <a:cs typeface="Calibri"/>
              </a:rPr>
              <a:t>value </a:t>
            </a:r>
            <a:r>
              <a:rPr sz="2800" spc="-10" dirty="0">
                <a:latin typeface="Calibri"/>
                <a:cs typeface="Calibri"/>
              </a:rPr>
              <a:t>is subjective </a:t>
            </a:r>
            <a:r>
              <a:rPr sz="2800" spc="-5" dirty="0">
                <a:latin typeface="Calibri"/>
                <a:cs typeface="Calibri"/>
              </a:rPr>
              <a:t>and </a:t>
            </a:r>
            <a:r>
              <a:rPr sz="2800" spc="-10" dirty="0">
                <a:latin typeface="Calibri"/>
                <a:cs typeface="Calibri"/>
              </a:rPr>
              <a:t>manage  perceptions</a:t>
            </a:r>
            <a:r>
              <a:rPr sz="2800" dirty="0">
                <a:latin typeface="Calibri"/>
                <a:cs typeface="Calibri"/>
              </a:rPr>
              <a:t> </a:t>
            </a:r>
            <a:r>
              <a:rPr sz="2800" spc="-30" dirty="0">
                <a:latin typeface="Calibri"/>
                <a:cs typeface="Calibri"/>
              </a:rPr>
              <a:t>accordingly.</a:t>
            </a:r>
            <a:endParaRPr sz="2800">
              <a:latin typeface="Calibri"/>
              <a:cs typeface="Calibri"/>
            </a:endParaRPr>
          </a:p>
          <a:p>
            <a:pPr marL="241300" marR="5080" indent="-228600">
              <a:lnSpc>
                <a:spcPts val="3030"/>
              </a:lnSpc>
              <a:spcBef>
                <a:spcPts val="985"/>
              </a:spcBef>
              <a:buFont typeface="Arial"/>
              <a:buChar char="•"/>
              <a:tabLst>
                <a:tab pos="241300" algn="l"/>
              </a:tabLst>
            </a:pPr>
            <a:r>
              <a:rPr sz="2800" spc="-10" dirty="0">
                <a:latin typeface="Calibri"/>
                <a:cs typeface="Calibri"/>
              </a:rPr>
              <a:t>Aim </a:t>
            </a:r>
            <a:r>
              <a:rPr sz="2800" spc="-25" dirty="0">
                <a:latin typeface="Calibri"/>
                <a:cs typeface="Calibri"/>
              </a:rPr>
              <a:t>for </a:t>
            </a:r>
            <a:r>
              <a:rPr sz="2800" spc="-5" dirty="0">
                <a:latin typeface="Calibri"/>
                <a:cs typeface="Calibri"/>
              </a:rPr>
              <a:t>a </a:t>
            </a:r>
            <a:r>
              <a:rPr sz="2800" spc="-15" dirty="0">
                <a:latin typeface="Calibri"/>
                <a:cs typeface="Calibri"/>
              </a:rPr>
              <a:t>value </a:t>
            </a:r>
            <a:r>
              <a:rPr sz="2800" spc="-10" dirty="0">
                <a:latin typeface="Calibri"/>
                <a:cs typeface="Calibri"/>
              </a:rPr>
              <a:t>“win-win” </a:t>
            </a:r>
            <a:r>
              <a:rPr sz="2800" spc="-15" dirty="0">
                <a:latin typeface="Calibri"/>
                <a:cs typeface="Calibri"/>
              </a:rPr>
              <a:t>across </a:t>
            </a:r>
            <a:r>
              <a:rPr sz="2800" spc="-10" dirty="0">
                <a:latin typeface="Calibri"/>
                <a:cs typeface="Calibri"/>
              </a:rPr>
              <a:t>processes, work  units </a:t>
            </a:r>
            <a:r>
              <a:rPr sz="2800" spc="-5" dirty="0">
                <a:latin typeface="Calibri"/>
                <a:cs typeface="Calibri"/>
              </a:rPr>
              <a:t>and</a:t>
            </a:r>
            <a:r>
              <a:rPr sz="2800" spc="-10" dirty="0">
                <a:latin typeface="Calibri"/>
                <a:cs typeface="Calibri"/>
              </a:rPr>
              <a:t> individuals.</a:t>
            </a:r>
            <a:endParaRPr sz="2800">
              <a:latin typeface="Calibri"/>
              <a:cs typeface="Calibri"/>
            </a:endParaRPr>
          </a:p>
          <a:p>
            <a:pPr marL="241300" indent="-228600">
              <a:spcBef>
                <a:spcPts val="610"/>
              </a:spcBef>
              <a:buFont typeface="Arial"/>
              <a:buChar char="•"/>
              <a:tabLst>
                <a:tab pos="241300" algn="l"/>
              </a:tabLst>
            </a:pPr>
            <a:r>
              <a:rPr sz="2800" spc="-10" dirty="0">
                <a:latin typeface="Calibri"/>
                <a:cs typeface="Calibri"/>
              </a:rPr>
              <a:t>Seek business commitment </a:t>
            </a:r>
            <a:r>
              <a:rPr sz="2800" spc="-15" dirty="0">
                <a:latin typeface="Calibri"/>
                <a:cs typeface="Calibri"/>
              </a:rPr>
              <a:t>to </a:t>
            </a:r>
            <a:r>
              <a:rPr sz="2800" spc="-5" dirty="0">
                <a:latin typeface="Calibri"/>
                <a:cs typeface="Calibri"/>
              </a:rPr>
              <a:t>all IT</a:t>
            </a:r>
            <a:r>
              <a:rPr sz="2800" spc="100" dirty="0">
                <a:latin typeface="Calibri"/>
                <a:cs typeface="Calibri"/>
              </a:rPr>
              <a:t> </a:t>
            </a:r>
            <a:r>
              <a:rPr sz="2800" spc="-10" dirty="0">
                <a:latin typeface="Calibri"/>
                <a:cs typeface="Calibri"/>
              </a:rPr>
              <a:t>projects.</a:t>
            </a:r>
            <a:endParaRPr sz="2800">
              <a:latin typeface="Calibri"/>
              <a:cs typeface="Calibri"/>
            </a:endParaRPr>
          </a:p>
          <a:p>
            <a:pPr marL="241300" indent="-228600">
              <a:spcBef>
                <a:spcPts val="670"/>
              </a:spcBef>
              <a:buFont typeface="Arial"/>
              <a:buChar char="•"/>
              <a:tabLst>
                <a:tab pos="241300" algn="l"/>
              </a:tabLst>
            </a:pPr>
            <a:r>
              <a:rPr sz="2800" spc="-10" dirty="0">
                <a:latin typeface="Calibri"/>
                <a:cs typeface="Calibri"/>
              </a:rPr>
              <a:t>Manage </a:t>
            </a:r>
            <a:r>
              <a:rPr sz="2800" spc="-15" dirty="0">
                <a:latin typeface="Calibri"/>
                <a:cs typeface="Calibri"/>
              </a:rPr>
              <a:t>value over</a:t>
            </a:r>
            <a:r>
              <a:rPr sz="2800" spc="-45" dirty="0">
                <a:latin typeface="Calibri"/>
                <a:cs typeface="Calibri"/>
              </a:rPr>
              <a:t> </a:t>
            </a:r>
            <a:r>
              <a:rPr sz="2800" spc="-5" dirty="0">
                <a:latin typeface="Calibri"/>
                <a:cs typeface="Calibri"/>
              </a:rPr>
              <a:t>time.</a:t>
            </a:r>
            <a:endParaRPr sz="2800">
              <a:latin typeface="Calibri"/>
              <a:cs typeface="Calibri"/>
            </a:endParaRPr>
          </a:p>
        </p:txBody>
      </p:sp>
      <p:sp>
        <p:nvSpPr>
          <p:cNvPr id="4" name="object 4"/>
          <p:cNvSpPr txBox="1"/>
          <p:nvPr/>
        </p:nvSpPr>
        <p:spPr>
          <a:xfrm>
            <a:off x="6501765" y="6418579"/>
            <a:ext cx="2979420"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Source: </a:t>
            </a:r>
            <a:r>
              <a:rPr spc="-5" dirty="0">
                <a:latin typeface="Calibri"/>
                <a:cs typeface="Calibri"/>
              </a:rPr>
              <a:t>Smith </a:t>
            </a:r>
            <a:r>
              <a:rPr dirty="0">
                <a:latin typeface="Calibri"/>
                <a:cs typeface="Calibri"/>
              </a:rPr>
              <a:t>&amp; </a:t>
            </a:r>
            <a:r>
              <a:rPr spc="-10" dirty="0">
                <a:latin typeface="Calibri"/>
                <a:cs typeface="Calibri"/>
              </a:rPr>
              <a:t>McKeen</a:t>
            </a:r>
            <a:r>
              <a:rPr dirty="0">
                <a:latin typeface="Calibri"/>
                <a:cs typeface="Calibri"/>
              </a:rPr>
              <a:t> </a:t>
            </a:r>
            <a:r>
              <a:rPr spc="-5" dirty="0">
                <a:latin typeface="Calibri"/>
                <a:cs typeface="Calibri"/>
              </a:rPr>
              <a:t>(2003)</a:t>
            </a:r>
            <a:endParaRPr>
              <a:latin typeface="Calibri"/>
              <a:cs typeface="Calibri"/>
            </a:endParaRPr>
          </a:p>
        </p:txBody>
      </p:sp>
    </p:spTree>
    <p:extLst>
      <p:ext uri="{BB962C8B-B14F-4D97-AF65-F5344CB8AC3E}">
        <p14:creationId xmlns:p14="http://schemas.microsoft.com/office/powerpoint/2010/main" val="178704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321" y="90660"/>
            <a:ext cx="8274414" cy="705962"/>
          </a:xfrm>
          <a:prstGeom prst="rect">
            <a:avLst/>
          </a:prstGeom>
        </p:spPr>
        <p:txBody>
          <a:bodyPr vert="horz" wrap="square" lIns="0" tIns="89535" rIns="0" bIns="0" rtlCol="0">
            <a:spAutoFit/>
          </a:bodyPr>
          <a:lstStyle/>
          <a:p>
            <a:pPr marL="12700" marR="5080">
              <a:lnSpc>
                <a:spcPts val="4750"/>
              </a:lnSpc>
              <a:spcBef>
                <a:spcPts val="705"/>
              </a:spcBef>
            </a:pPr>
            <a:r>
              <a:rPr sz="3200" spc="-15" dirty="0"/>
              <a:t>How </a:t>
            </a:r>
            <a:r>
              <a:rPr sz="3200" dirty="0"/>
              <a:t>IT </a:t>
            </a:r>
            <a:r>
              <a:rPr sz="3200" spc="-25" dirty="0"/>
              <a:t>Creates </a:t>
            </a:r>
            <a:r>
              <a:rPr sz="3200" spc="-5" dirty="0"/>
              <a:t>Business </a:t>
            </a:r>
            <a:r>
              <a:rPr sz="3200" spc="-45" dirty="0"/>
              <a:t>Value: </a:t>
            </a:r>
            <a:r>
              <a:rPr sz="3200" dirty="0"/>
              <a:t>a  </a:t>
            </a:r>
            <a:r>
              <a:rPr sz="3200" spc="-25" dirty="0"/>
              <a:t>Process</a:t>
            </a:r>
            <a:r>
              <a:rPr sz="3200" spc="-60" dirty="0"/>
              <a:t> </a:t>
            </a:r>
            <a:r>
              <a:rPr sz="3200" dirty="0"/>
              <a:t>Theory</a:t>
            </a:r>
          </a:p>
        </p:txBody>
      </p:sp>
      <p:sp>
        <p:nvSpPr>
          <p:cNvPr id="3" name="object 3"/>
          <p:cNvSpPr/>
          <p:nvPr/>
        </p:nvSpPr>
        <p:spPr>
          <a:xfrm>
            <a:off x="961380" y="1866614"/>
            <a:ext cx="3352800" cy="3048000"/>
          </a:xfrm>
          <a:custGeom>
            <a:avLst/>
            <a:gdLst/>
            <a:ahLst/>
            <a:cxnLst/>
            <a:rect l="l" t="t" r="r" b="b"/>
            <a:pathLst>
              <a:path w="3352800" h="3048000">
                <a:moveTo>
                  <a:pt x="0" y="1524000"/>
                </a:moveTo>
                <a:lnTo>
                  <a:pt x="740" y="1478251"/>
                </a:lnTo>
                <a:lnTo>
                  <a:pt x="2949" y="1432837"/>
                </a:lnTo>
                <a:lnTo>
                  <a:pt x="6605" y="1387777"/>
                </a:lnTo>
                <a:lnTo>
                  <a:pt x="11688" y="1343090"/>
                </a:lnTo>
                <a:lnTo>
                  <a:pt x="18176" y="1298794"/>
                </a:lnTo>
                <a:lnTo>
                  <a:pt x="26049" y="1254909"/>
                </a:lnTo>
                <a:lnTo>
                  <a:pt x="35286" y="1211453"/>
                </a:lnTo>
                <a:lnTo>
                  <a:pt x="45867" y="1168445"/>
                </a:lnTo>
                <a:lnTo>
                  <a:pt x="57771" y="1125904"/>
                </a:lnTo>
                <a:lnTo>
                  <a:pt x="70976" y="1083849"/>
                </a:lnTo>
                <a:lnTo>
                  <a:pt x="85463" y="1042298"/>
                </a:lnTo>
                <a:lnTo>
                  <a:pt x="101210" y="1001272"/>
                </a:lnTo>
                <a:lnTo>
                  <a:pt x="118197" y="960787"/>
                </a:lnTo>
                <a:lnTo>
                  <a:pt x="136403" y="920864"/>
                </a:lnTo>
                <a:lnTo>
                  <a:pt x="155807" y="881520"/>
                </a:lnTo>
                <a:lnTo>
                  <a:pt x="176389" y="842776"/>
                </a:lnTo>
                <a:lnTo>
                  <a:pt x="198128" y="804650"/>
                </a:lnTo>
                <a:lnTo>
                  <a:pt x="221002" y="767160"/>
                </a:lnTo>
                <a:lnTo>
                  <a:pt x="244992" y="730326"/>
                </a:lnTo>
                <a:lnTo>
                  <a:pt x="270077" y="694167"/>
                </a:lnTo>
                <a:lnTo>
                  <a:pt x="296235" y="658700"/>
                </a:lnTo>
                <a:lnTo>
                  <a:pt x="323446" y="623946"/>
                </a:lnTo>
                <a:lnTo>
                  <a:pt x="351689" y="589923"/>
                </a:lnTo>
                <a:lnTo>
                  <a:pt x="380945" y="556649"/>
                </a:lnTo>
                <a:lnTo>
                  <a:pt x="411190" y="524144"/>
                </a:lnTo>
                <a:lnTo>
                  <a:pt x="442406" y="492427"/>
                </a:lnTo>
                <a:lnTo>
                  <a:pt x="474572" y="461517"/>
                </a:lnTo>
                <a:lnTo>
                  <a:pt x="507665" y="431431"/>
                </a:lnTo>
                <a:lnTo>
                  <a:pt x="541667" y="402190"/>
                </a:lnTo>
                <a:lnTo>
                  <a:pt x="576556" y="373812"/>
                </a:lnTo>
                <a:lnTo>
                  <a:pt x="612311" y="346315"/>
                </a:lnTo>
                <a:lnTo>
                  <a:pt x="648912" y="319720"/>
                </a:lnTo>
                <a:lnTo>
                  <a:pt x="686337" y="294044"/>
                </a:lnTo>
                <a:lnTo>
                  <a:pt x="724567" y="269306"/>
                </a:lnTo>
                <a:lnTo>
                  <a:pt x="763580" y="245526"/>
                </a:lnTo>
                <a:lnTo>
                  <a:pt x="803355" y="222722"/>
                </a:lnTo>
                <a:lnTo>
                  <a:pt x="843873" y="200913"/>
                </a:lnTo>
                <a:lnTo>
                  <a:pt x="885112" y="180118"/>
                </a:lnTo>
                <a:lnTo>
                  <a:pt x="927051" y="160355"/>
                </a:lnTo>
                <a:lnTo>
                  <a:pt x="969669" y="141644"/>
                </a:lnTo>
                <a:lnTo>
                  <a:pt x="1012947" y="124004"/>
                </a:lnTo>
                <a:lnTo>
                  <a:pt x="1056863" y="107453"/>
                </a:lnTo>
                <a:lnTo>
                  <a:pt x="1101396" y="92010"/>
                </a:lnTo>
                <a:lnTo>
                  <a:pt x="1146525" y="77694"/>
                </a:lnTo>
                <a:lnTo>
                  <a:pt x="1192231" y="64524"/>
                </a:lnTo>
                <a:lnTo>
                  <a:pt x="1238492" y="52519"/>
                </a:lnTo>
                <a:lnTo>
                  <a:pt x="1285287" y="41698"/>
                </a:lnTo>
                <a:lnTo>
                  <a:pt x="1332596" y="32079"/>
                </a:lnTo>
                <a:lnTo>
                  <a:pt x="1380398" y="23681"/>
                </a:lnTo>
                <a:lnTo>
                  <a:pt x="1428672" y="16524"/>
                </a:lnTo>
                <a:lnTo>
                  <a:pt x="1477398" y="10625"/>
                </a:lnTo>
                <a:lnTo>
                  <a:pt x="1526554" y="6005"/>
                </a:lnTo>
                <a:lnTo>
                  <a:pt x="1576120" y="2681"/>
                </a:lnTo>
                <a:lnTo>
                  <a:pt x="1626076" y="673"/>
                </a:lnTo>
                <a:lnTo>
                  <a:pt x="1676400" y="0"/>
                </a:lnTo>
                <a:lnTo>
                  <a:pt x="1726723" y="673"/>
                </a:lnTo>
                <a:lnTo>
                  <a:pt x="1776679" y="2681"/>
                </a:lnTo>
                <a:lnTo>
                  <a:pt x="1826245" y="6005"/>
                </a:lnTo>
                <a:lnTo>
                  <a:pt x="1875401" y="10625"/>
                </a:lnTo>
                <a:lnTo>
                  <a:pt x="1924127" y="16524"/>
                </a:lnTo>
                <a:lnTo>
                  <a:pt x="1972401" y="23681"/>
                </a:lnTo>
                <a:lnTo>
                  <a:pt x="2020203" y="32079"/>
                </a:lnTo>
                <a:lnTo>
                  <a:pt x="2067512" y="41698"/>
                </a:lnTo>
                <a:lnTo>
                  <a:pt x="2114307" y="52519"/>
                </a:lnTo>
                <a:lnTo>
                  <a:pt x="2160568" y="64524"/>
                </a:lnTo>
                <a:lnTo>
                  <a:pt x="2206274" y="77694"/>
                </a:lnTo>
                <a:lnTo>
                  <a:pt x="2251403" y="92010"/>
                </a:lnTo>
                <a:lnTo>
                  <a:pt x="2295936" y="107453"/>
                </a:lnTo>
                <a:lnTo>
                  <a:pt x="2339852" y="124004"/>
                </a:lnTo>
                <a:lnTo>
                  <a:pt x="2383130" y="141644"/>
                </a:lnTo>
                <a:lnTo>
                  <a:pt x="2425748" y="160355"/>
                </a:lnTo>
                <a:lnTo>
                  <a:pt x="2467687" y="180118"/>
                </a:lnTo>
                <a:lnTo>
                  <a:pt x="2508926" y="200913"/>
                </a:lnTo>
                <a:lnTo>
                  <a:pt x="2549444" y="222722"/>
                </a:lnTo>
                <a:lnTo>
                  <a:pt x="2589219" y="245526"/>
                </a:lnTo>
                <a:lnTo>
                  <a:pt x="2628232" y="269306"/>
                </a:lnTo>
                <a:lnTo>
                  <a:pt x="2666462" y="294044"/>
                </a:lnTo>
                <a:lnTo>
                  <a:pt x="2703887" y="319720"/>
                </a:lnTo>
                <a:lnTo>
                  <a:pt x="2740488" y="346315"/>
                </a:lnTo>
                <a:lnTo>
                  <a:pt x="2776243" y="373812"/>
                </a:lnTo>
                <a:lnTo>
                  <a:pt x="2811132" y="402190"/>
                </a:lnTo>
                <a:lnTo>
                  <a:pt x="2845134" y="431431"/>
                </a:lnTo>
                <a:lnTo>
                  <a:pt x="2878227" y="461517"/>
                </a:lnTo>
                <a:lnTo>
                  <a:pt x="2910393" y="492427"/>
                </a:lnTo>
                <a:lnTo>
                  <a:pt x="2941609" y="524144"/>
                </a:lnTo>
                <a:lnTo>
                  <a:pt x="2971854" y="556649"/>
                </a:lnTo>
                <a:lnTo>
                  <a:pt x="3001110" y="589923"/>
                </a:lnTo>
                <a:lnTo>
                  <a:pt x="3029353" y="623946"/>
                </a:lnTo>
                <a:lnTo>
                  <a:pt x="3056564" y="658700"/>
                </a:lnTo>
                <a:lnTo>
                  <a:pt x="3082722" y="694167"/>
                </a:lnTo>
                <a:lnTo>
                  <a:pt x="3107807" y="730326"/>
                </a:lnTo>
                <a:lnTo>
                  <a:pt x="3131797" y="767160"/>
                </a:lnTo>
                <a:lnTo>
                  <a:pt x="3154671" y="804650"/>
                </a:lnTo>
                <a:lnTo>
                  <a:pt x="3176410" y="842776"/>
                </a:lnTo>
                <a:lnTo>
                  <a:pt x="3196992" y="881520"/>
                </a:lnTo>
                <a:lnTo>
                  <a:pt x="3216396" y="920864"/>
                </a:lnTo>
                <a:lnTo>
                  <a:pt x="3234602" y="960787"/>
                </a:lnTo>
                <a:lnTo>
                  <a:pt x="3251589" y="1001272"/>
                </a:lnTo>
                <a:lnTo>
                  <a:pt x="3267336" y="1042298"/>
                </a:lnTo>
                <a:lnTo>
                  <a:pt x="3281823" y="1083849"/>
                </a:lnTo>
                <a:lnTo>
                  <a:pt x="3295028" y="1125904"/>
                </a:lnTo>
                <a:lnTo>
                  <a:pt x="3306932" y="1168445"/>
                </a:lnTo>
                <a:lnTo>
                  <a:pt x="3317513" y="1211453"/>
                </a:lnTo>
                <a:lnTo>
                  <a:pt x="3326750" y="1254909"/>
                </a:lnTo>
                <a:lnTo>
                  <a:pt x="3334623" y="1298794"/>
                </a:lnTo>
                <a:lnTo>
                  <a:pt x="3341111" y="1343090"/>
                </a:lnTo>
                <a:lnTo>
                  <a:pt x="3346194" y="1387777"/>
                </a:lnTo>
                <a:lnTo>
                  <a:pt x="3349850" y="1432837"/>
                </a:lnTo>
                <a:lnTo>
                  <a:pt x="3352059" y="1478251"/>
                </a:lnTo>
                <a:lnTo>
                  <a:pt x="3352800" y="1524000"/>
                </a:lnTo>
                <a:lnTo>
                  <a:pt x="3352059" y="1569748"/>
                </a:lnTo>
                <a:lnTo>
                  <a:pt x="3349850" y="1615162"/>
                </a:lnTo>
                <a:lnTo>
                  <a:pt x="3346194" y="1660222"/>
                </a:lnTo>
                <a:lnTo>
                  <a:pt x="3341111" y="1704909"/>
                </a:lnTo>
                <a:lnTo>
                  <a:pt x="3334623" y="1749205"/>
                </a:lnTo>
                <a:lnTo>
                  <a:pt x="3326750" y="1793090"/>
                </a:lnTo>
                <a:lnTo>
                  <a:pt x="3317513" y="1836546"/>
                </a:lnTo>
                <a:lnTo>
                  <a:pt x="3306932" y="1879554"/>
                </a:lnTo>
                <a:lnTo>
                  <a:pt x="3295028" y="1922095"/>
                </a:lnTo>
                <a:lnTo>
                  <a:pt x="3281823" y="1964150"/>
                </a:lnTo>
                <a:lnTo>
                  <a:pt x="3267336" y="2005701"/>
                </a:lnTo>
                <a:lnTo>
                  <a:pt x="3251589" y="2046727"/>
                </a:lnTo>
                <a:lnTo>
                  <a:pt x="3234602" y="2087212"/>
                </a:lnTo>
                <a:lnTo>
                  <a:pt x="3216396" y="2127135"/>
                </a:lnTo>
                <a:lnTo>
                  <a:pt x="3196992" y="2166479"/>
                </a:lnTo>
                <a:lnTo>
                  <a:pt x="3176410" y="2205223"/>
                </a:lnTo>
                <a:lnTo>
                  <a:pt x="3154671" y="2243349"/>
                </a:lnTo>
                <a:lnTo>
                  <a:pt x="3131797" y="2280839"/>
                </a:lnTo>
                <a:lnTo>
                  <a:pt x="3107807" y="2317673"/>
                </a:lnTo>
                <a:lnTo>
                  <a:pt x="3082722" y="2353832"/>
                </a:lnTo>
                <a:lnTo>
                  <a:pt x="3056564" y="2389299"/>
                </a:lnTo>
                <a:lnTo>
                  <a:pt x="3029353" y="2424053"/>
                </a:lnTo>
                <a:lnTo>
                  <a:pt x="3001110" y="2458076"/>
                </a:lnTo>
                <a:lnTo>
                  <a:pt x="2971854" y="2491350"/>
                </a:lnTo>
                <a:lnTo>
                  <a:pt x="2941609" y="2523855"/>
                </a:lnTo>
                <a:lnTo>
                  <a:pt x="2910393" y="2555572"/>
                </a:lnTo>
                <a:lnTo>
                  <a:pt x="2878227" y="2586482"/>
                </a:lnTo>
                <a:lnTo>
                  <a:pt x="2845134" y="2616568"/>
                </a:lnTo>
                <a:lnTo>
                  <a:pt x="2811132" y="2645809"/>
                </a:lnTo>
                <a:lnTo>
                  <a:pt x="2776243" y="2674187"/>
                </a:lnTo>
                <a:lnTo>
                  <a:pt x="2740488" y="2701684"/>
                </a:lnTo>
                <a:lnTo>
                  <a:pt x="2703887" y="2728279"/>
                </a:lnTo>
                <a:lnTo>
                  <a:pt x="2666462" y="2753955"/>
                </a:lnTo>
                <a:lnTo>
                  <a:pt x="2628232" y="2778693"/>
                </a:lnTo>
                <a:lnTo>
                  <a:pt x="2589219" y="2802473"/>
                </a:lnTo>
                <a:lnTo>
                  <a:pt x="2549444" y="2825277"/>
                </a:lnTo>
                <a:lnTo>
                  <a:pt x="2508926" y="2847086"/>
                </a:lnTo>
                <a:lnTo>
                  <a:pt x="2467687" y="2867881"/>
                </a:lnTo>
                <a:lnTo>
                  <a:pt x="2425748" y="2887644"/>
                </a:lnTo>
                <a:lnTo>
                  <a:pt x="2383130" y="2906355"/>
                </a:lnTo>
                <a:lnTo>
                  <a:pt x="2339852" y="2923995"/>
                </a:lnTo>
                <a:lnTo>
                  <a:pt x="2295936" y="2940546"/>
                </a:lnTo>
                <a:lnTo>
                  <a:pt x="2251403" y="2955989"/>
                </a:lnTo>
                <a:lnTo>
                  <a:pt x="2206274" y="2970305"/>
                </a:lnTo>
                <a:lnTo>
                  <a:pt x="2160568" y="2983475"/>
                </a:lnTo>
                <a:lnTo>
                  <a:pt x="2114307" y="2995480"/>
                </a:lnTo>
                <a:lnTo>
                  <a:pt x="2067512" y="3006301"/>
                </a:lnTo>
                <a:lnTo>
                  <a:pt x="2020203" y="3015920"/>
                </a:lnTo>
                <a:lnTo>
                  <a:pt x="1972401" y="3024318"/>
                </a:lnTo>
                <a:lnTo>
                  <a:pt x="1924127" y="3031475"/>
                </a:lnTo>
                <a:lnTo>
                  <a:pt x="1875401" y="3037374"/>
                </a:lnTo>
                <a:lnTo>
                  <a:pt x="1826245" y="3041994"/>
                </a:lnTo>
                <a:lnTo>
                  <a:pt x="1776679" y="3045318"/>
                </a:lnTo>
                <a:lnTo>
                  <a:pt x="1726723" y="3047326"/>
                </a:lnTo>
                <a:lnTo>
                  <a:pt x="1676400" y="3048000"/>
                </a:lnTo>
                <a:lnTo>
                  <a:pt x="1626076" y="3047326"/>
                </a:lnTo>
                <a:lnTo>
                  <a:pt x="1576120" y="3045318"/>
                </a:lnTo>
                <a:lnTo>
                  <a:pt x="1526554" y="3041994"/>
                </a:lnTo>
                <a:lnTo>
                  <a:pt x="1477398" y="3037374"/>
                </a:lnTo>
                <a:lnTo>
                  <a:pt x="1428672" y="3031475"/>
                </a:lnTo>
                <a:lnTo>
                  <a:pt x="1380398" y="3024318"/>
                </a:lnTo>
                <a:lnTo>
                  <a:pt x="1332596" y="3015920"/>
                </a:lnTo>
                <a:lnTo>
                  <a:pt x="1285287" y="3006301"/>
                </a:lnTo>
                <a:lnTo>
                  <a:pt x="1238492" y="2995480"/>
                </a:lnTo>
                <a:lnTo>
                  <a:pt x="1192231" y="2983475"/>
                </a:lnTo>
                <a:lnTo>
                  <a:pt x="1146525" y="2970305"/>
                </a:lnTo>
                <a:lnTo>
                  <a:pt x="1101396" y="2955989"/>
                </a:lnTo>
                <a:lnTo>
                  <a:pt x="1056863" y="2940546"/>
                </a:lnTo>
                <a:lnTo>
                  <a:pt x="1012947" y="2923995"/>
                </a:lnTo>
                <a:lnTo>
                  <a:pt x="969669" y="2906355"/>
                </a:lnTo>
                <a:lnTo>
                  <a:pt x="927051" y="2887644"/>
                </a:lnTo>
                <a:lnTo>
                  <a:pt x="885112" y="2867881"/>
                </a:lnTo>
                <a:lnTo>
                  <a:pt x="843873" y="2847086"/>
                </a:lnTo>
                <a:lnTo>
                  <a:pt x="803355" y="2825277"/>
                </a:lnTo>
                <a:lnTo>
                  <a:pt x="763580" y="2802473"/>
                </a:lnTo>
                <a:lnTo>
                  <a:pt x="724567" y="2778693"/>
                </a:lnTo>
                <a:lnTo>
                  <a:pt x="686337" y="2753955"/>
                </a:lnTo>
                <a:lnTo>
                  <a:pt x="648912" y="2728279"/>
                </a:lnTo>
                <a:lnTo>
                  <a:pt x="612311" y="2701684"/>
                </a:lnTo>
                <a:lnTo>
                  <a:pt x="576556" y="2674187"/>
                </a:lnTo>
                <a:lnTo>
                  <a:pt x="541667" y="2645809"/>
                </a:lnTo>
                <a:lnTo>
                  <a:pt x="507665" y="2616568"/>
                </a:lnTo>
                <a:lnTo>
                  <a:pt x="474572" y="2586482"/>
                </a:lnTo>
                <a:lnTo>
                  <a:pt x="442406" y="2555572"/>
                </a:lnTo>
                <a:lnTo>
                  <a:pt x="411190" y="2523855"/>
                </a:lnTo>
                <a:lnTo>
                  <a:pt x="380945" y="2491350"/>
                </a:lnTo>
                <a:lnTo>
                  <a:pt x="351689" y="2458076"/>
                </a:lnTo>
                <a:lnTo>
                  <a:pt x="323446" y="2424053"/>
                </a:lnTo>
                <a:lnTo>
                  <a:pt x="296235" y="2389299"/>
                </a:lnTo>
                <a:lnTo>
                  <a:pt x="270077" y="2353832"/>
                </a:lnTo>
                <a:lnTo>
                  <a:pt x="244992" y="2317673"/>
                </a:lnTo>
                <a:lnTo>
                  <a:pt x="221002" y="2280839"/>
                </a:lnTo>
                <a:lnTo>
                  <a:pt x="198128" y="2243349"/>
                </a:lnTo>
                <a:lnTo>
                  <a:pt x="176389" y="2205223"/>
                </a:lnTo>
                <a:lnTo>
                  <a:pt x="155807" y="2166479"/>
                </a:lnTo>
                <a:lnTo>
                  <a:pt x="136403" y="2127135"/>
                </a:lnTo>
                <a:lnTo>
                  <a:pt x="118197" y="2087212"/>
                </a:lnTo>
                <a:lnTo>
                  <a:pt x="101210" y="2046727"/>
                </a:lnTo>
                <a:lnTo>
                  <a:pt x="85463" y="2005701"/>
                </a:lnTo>
                <a:lnTo>
                  <a:pt x="70976" y="1964150"/>
                </a:lnTo>
                <a:lnTo>
                  <a:pt x="57771" y="1922095"/>
                </a:lnTo>
                <a:lnTo>
                  <a:pt x="45867" y="1879554"/>
                </a:lnTo>
                <a:lnTo>
                  <a:pt x="35286" y="1836546"/>
                </a:lnTo>
                <a:lnTo>
                  <a:pt x="26049" y="1793090"/>
                </a:lnTo>
                <a:lnTo>
                  <a:pt x="18176" y="1749205"/>
                </a:lnTo>
                <a:lnTo>
                  <a:pt x="11688" y="1704909"/>
                </a:lnTo>
                <a:lnTo>
                  <a:pt x="6605" y="1660222"/>
                </a:lnTo>
                <a:lnTo>
                  <a:pt x="2949" y="1615162"/>
                </a:lnTo>
                <a:lnTo>
                  <a:pt x="740" y="1569748"/>
                </a:lnTo>
                <a:lnTo>
                  <a:pt x="0" y="1524000"/>
                </a:lnTo>
                <a:close/>
              </a:path>
            </a:pathLst>
          </a:custGeom>
          <a:ln w="9144">
            <a:solidFill>
              <a:srgbClr val="000000"/>
            </a:solidFill>
          </a:ln>
        </p:spPr>
        <p:txBody>
          <a:bodyPr wrap="square" lIns="0" tIns="0" rIns="0" bIns="0" rtlCol="0"/>
          <a:lstStyle/>
          <a:p>
            <a:endParaRPr/>
          </a:p>
        </p:txBody>
      </p:sp>
      <p:sp>
        <p:nvSpPr>
          <p:cNvPr id="4" name="object 4"/>
          <p:cNvSpPr txBox="1"/>
          <p:nvPr/>
        </p:nvSpPr>
        <p:spPr>
          <a:xfrm>
            <a:off x="1342380" y="3085815"/>
            <a:ext cx="1158240" cy="460381"/>
          </a:xfrm>
          <a:prstGeom prst="rect">
            <a:avLst/>
          </a:prstGeom>
          <a:ln w="9144">
            <a:solidFill>
              <a:srgbClr val="000000"/>
            </a:solidFill>
          </a:ln>
        </p:spPr>
        <p:txBody>
          <a:bodyPr vert="horz" wrap="square" lIns="0" tIns="29209" rIns="0" bIns="0" rtlCol="0">
            <a:spAutoFit/>
          </a:bodyPr>
          <a:lstStyle/>
          <a:p>
            <a:pPr marL="635" algn="ctr">
              <a:spcBef>
                <a:spcPts val="229"/>
              </a:spcBef>
            </a:pPr>
            <a:r>
              <a:rPr sz="1400" spc="-10" dirty="0">
                <a:latin typeface="Calibri"/>
                <a:cs typeface="Calibri"/>
              </a:rPr>
              <a:t>IT</a:t>
            </a:r>
            <a:endParaRPr sz="1400">
              <a:latin typeface="Calibri"/>
              <a:cs typeface="Calibri"/>
            </a:endParaRPr>
          </a:p>
          <a:p>
            <a:pPr marL="635" algn="ctr"/>
            <a:r>
              <a:rPr sz="1400" spc="-10" dirty="0">
                <a:latin typeface="Calibri"/>
                <a:cs typeface="Calibri"/>
              </a:rPr>
              <a:t>expenditure</a:t>
            </a:r>
            <a:endParaRPr sz="1400">
              <a:latin typeface="Calibri"/>
              <a:cs typeface="Calibri"/>
            </a:endParaRPr>
          </a:p>
        </p:txBody>
      </p:sp>
      <p:sp>
        <p:nvSpPr>
          <p:cNvPr id="5" name="object 5"/>
          <p:cNvSpPr txBox="1"/>
          <p:nvPr/>
        </p:nvSpPr>
        <p:spPr>
          <a:xfrm>
            <a:off x="3247380" y="3085815"/>
            <a:ext cx="762000" cy="460381"/>
          </a:xfrm>
          <a:prstGeom prst="rect">
            <a:avLst/>
          </a:prstGeom>
          <a:ln w="9144">
            <a:solidFill>
              <a:srgbClr val="000000"/>
            </a:solidFill>
          </a:ln>
        </p:spPr>
        <p:txBody>
          <a:bodyPr vert="horz" wrap="square" lIns="0" tIns="29209" rIns="0" bIns="0" rtlCol="0">
            <a:spAutoFit/>
          </a:bodyPr>
          <a:lstStyle/>
          <a:p>
            <a:pPr algn="ctr">
              <a:spcBef>
                <a:spcPts val="229"/>
              </a:spcBef>
            </a:pPr>
            <a:r>
              <a:rPr sz="1400" spc="-10" dirty="0">
                <a:latin typeface="Calibri"/>
                <a:cs typeface="Calibri"/>
              </a:rPr>
              <a:t>IT</a:t>
            </a:r>
            <a:endParaRPr sz="1400">
              <a:latin typeface="Calibri"/>
              <a:cs typeface="Calibri"/>
            </a:endParaRPr>
          </a:p>
          <a:p>
            <a:pPr algn="ctr">
              <a:lnSpc>
                <a:spcPct val="100000"/>
              </a:lnSpc>
            </a:pPr>
            <a:r>
              <a:rPr sz="1400" spc="-5" dirty="0">
                <a:latin typeface="Calibri"/>
                <a:cs typeface="Calibri"/>
              </a:rPr>
              <a:t>assets</a:t>
            </a:r>
            <a:endParaRPr sz="1400">
              <a:latin typeface="Calibri"/>
              <a:cs typeface="Calibri"/>
            </a:endParaRPr>
          </a:p>
        </p:txBody>
      </p:sp>
      <p:sp>
        <p:nvSpPr>
          <p:cNvPr id="6" name="object 6"/>
          <p:cNvSpPr/>
          <p:nvPr/>
        </p:nvSpPr>
        <p:spPr>
          <a:xfrm>
            <a:off x="2713980" y="1866614"/>
            <a:ext cx="3505200" cy="3048000"/>
          </a:xfrm>
          <a:custGeom>
            <a:avLst/>
            <a:gdLst/>
            <a:ahLst/>
            <a:cxnLst/>
            <a:rect l="l" t="t" r="r" b="b"/>
            <a:pathLst>
              <a:path w="3505200" h="3048000">
                <a:moveTo>
                  <a:pt x="0" y="1524000"/>
                </a:moveTo>
                <a:lnTo>
                  <a:pt x="747" y="1479065"/>
                </a:lnTo>
                <a:lnTo>
                  <a:pt x="2975" y="1434453"/>
                </a:lnTo>
                <a:lnTo>
                  <a:pt x="6663" y="1390182"/>
                </a:lnTo>
                <a:lnTo>
                  <a:pt x="11791" y="1346269"/>
                </a:lnTo>
                <a:lnTo>
                  <a:pt x="18337" y="1302733"/>
                </a:lnTo>
                <a:lnTo>
                  <a:pt x="26283" y="1259591"/>
                </a:lnTo>
                <a:lnTo>
                  <a:pt x="35606" y="1216861"/>
                </a:lnTo>
                <a:lnTo>
                  <a:pt x="46287" y="1174561"/>
                </a:lnTo>
                <a:lnTo>
                  <a:pt x="58305" y="1132709"/>
                </a:lnTo>
                <a:lnTo>
                  <a:pt x="71639" y="1091322"/>
                </a:lnTo>
                <a:lnTo>
                  <a:pt x="86269" y="1050419"/>
                </a:lnTo>
                <a:lnTo>
                  <a:pt x="102174" y="1010018"/>
                </a:lnTo>
                <a:lnTo>
                  <a:pt x="119334" y="970136"/>
                </a:lnTo>
                <a:lnTo>
                  <a:pt x="137728" y="930791"/>
                </a:lnTo>
                <a:lnTo>
                  <a:pt x="157336" y="892001"/>
                </a:lnTo>
                <a:lnTo>
                  <a:pt x="178136" y="853784"/>
                </a:lnTo>
                <a:lnTo>
                  <a:pt x="200110" y="816158"/>
                </a:lnTo>
                <a:lnTo>
                  <a:pt x="223235" y="779140"/>
                </a:lnTo>
                <a:lnTo>
                  <a:pt x="247492" y="742749"/>
                </a:lnTo>
                <a:lnTo>
                  <a:pt x="272859" y="707002"/>
                </a:lnTo>
                <a:lnTo>
                  <a:pt x="299317" y="671918"/>
                </a:lnTo>
                <a:lnTo>
                  <a:pt x="326845" y="637513"/>
                </a:lnTo>
                <a:lnTo>
                  <a:pt x="355422" y="603807"/>
                </a:lnTo>
                <a:lnTo>
                  <a:pt x="385027" y="570816"/>
                </a:lnTo>
                <a:lnTo>
                  <a:pt x="415641" y="538559"/>
                </a:lnTo>
                <a:lnTo>
                  <a:pt x="447242" y="507054"/>
                </a:lnTo>
                <a:lnTo>
                  <a:pt x="479811" y="476318"/>
                </a:lnTo>
                <a:lnTo>
                  <a:pt x="513326" y="446370"/>
                </a:lnTo>
                <a:lnTo>
                  <a:pt x="547766" y="417226"/>
                </a:lnTo>
                <a:lnTo>
                  <a:pt x="583113" y="388906"/>
                </a:lnTo>
                <a:lnTo>
                  <a:pt x="619344" y="361426"/>
                </a:lnTo>
                <a:lnTo>
                  <a:pt x="656439" y="334806"/>
                </a:lnTo>
                <a:lnTo>
                  <a:pt x="694378" y="309062"/>
                </a:lnTo>
                <a:lnTo>
                  <a:pt x="733141" y="284212"/>
                </a:lnTo>
                <a:lnTo>
                  <a:pt x="772706" y="260275"/>
                </a:lnTo>
                <a:lnTo>
                  <a:pt x="813053" y="237268"/>
                </a:lnTo>
                <a:lnTo>
                  <a:pt x="854162" y="215210"/>
                </a:lnTo>
                <a:lnTo>
                  <a:pt x="896012" y="194117"/>
                </a:lnTo>
                <a:lnTo>
                  <a:pt x="938582" y="174008"/>
                </a:lnTo>
                <a:lnTo>
                  <a:pt x="981852" y="154901"/>
                </a:lnTo>
                <a:lnTo>
                  <a:pt x="1025802" y="136813"/>
                </a:lnTo>
                <a:lnTo>
                  <a:pt x="1070410" y="119763"/>
                </a:lnTo>
                <a:lnTo>
                  <a:pt x="1115657" y="103768"/>
                </a:lnTo>
                <a:lnTo>
                  <a:pt x="1161521" y="88847"/>
                </a:lnTo>
                <a:lnTo>
                  <a:pt x="1207983" y="75016"/>
                </a:lnTo>
                <a:lnTo>
                  <a:pt x="1255021" y="62295"/>
                </a:lnTo>
                <a:lnTo>
                  <a:pt x="1302616" y="50700"/>
                </a:lnTo>
                <a:lnTo>
                  <a:pt x="1350746" y="40250"/>
                </a:lnTo>
                <a:lnTo>
                  <a:pt x="1399391" y="30962"/>
                </a:lnTo>
                <a:lnTo>
                  <a:pt x="1448530" y="22855"/>
                </a:lnTo>
                <a:lnTo>
                  <a:pt x="1498143" y="15946"/>
                </a:lnTo>
                <a:lnTo>
                  <a:pt x="1548210" y="10253"/>
                </a:lnTo>
                <a:lnTo>
                  <a:pt x="1598710" y="5794"/>
                </a:lnTo>
                <a:lnTo>
                  <a:pt x="1649621" y="2587"/>
                </a:lnTo>
                <a:lnTo>
                  <a:pt x="1700925" y="649"/>
                </a:lnTo>
                <a:lnTo>
                  <a:pt x="1752600" y="0"/>
                </a:lnTo>
                <a:lnTo>
                  <a:pt x="1804274" y="649"/>
                </a:lnTo>
                <a:lnTo>
                  <a:pt x="1855578" y="2587"/>
                </a:lnTo>
                <a:lnTo>
                  <a:pt x="1906489" y="5794"/>
                </a:lnTo>
                <a:lnTo>
                  <a:pt x="1956989" y="10253"/>
                </a:lnTo>
                <a:lnTo>
                  <a:pt x="2007056" y="15946"/>
                </a:lnTo>
                <a:lnTo>
                  <a:pt x="2056669" y="22855"/>
                </a:lnTo>
                <a:lnTo>
                  <a:pt x="2105808" y="30962"/>
                </a:lnTo>
                <a:lnTo>
                  <a:pt x="2154453" y="40250"/>
                </a:lnTo>
                <a:lnTo>
                  <a:pt x="2202583" y="50700"/>
                </a:lnTo>
                <a:lnTo>
                  <a:pt x="2250178" y="62295"/>
                </a:lnTo>
                <a:lnTo>
                  <a:pt x="2297216" y="75016"/>
                </a:lnTo>
                <a:lnTo>
                  <a:pt x="2343678" y="88847"/>
                </a:lnTo>
                <a:lnTo>
                  <a:pt x="2389542" y="103768"/>
                </a:lnTo>
                <a:lnTo>
                  <a:pt x="2434789" y="119763"/>
                </a:lnTo>
                <a:lnTo>
                  <a:pt x="2479397" y="136813"/>
                </a:lnTo>
                <a:lnTo>
                  <a:pt x="2523347" y="154901"/>
                </a:lnTo>
                <a:lnTo>
                  <a:pt x="2566617" y="174008"/>
                </a:lnTo>
                <a:lnTo>
                  <a:pt x="2609187" y="194117"/>
                </a:lnTo>
                <a:lnTo>
                  <a:pt x="2651037" y="215210"/>
                </a:lnTo>
                <a:lnTo>
                  <a:pt x="2692146" y="237268"/>
                </a:lnTo>
                <a:lnTo>
                  <a:pt x="2732493" y="260275"/>
                </a:lnTo>
                <a:lnTo>
                  <a:pt x="2772058" y="284212"/>
                </a:lnTo>
                <a:lnTo>
                  <a:pt x="2810821" y="309062"/>
                </a:lnTo>
                <a:lnTo>
                  <a:pt x="2848760" y="334806"/>
                </a:lnTo>
                <a:lnTo>
                  <a:pt x="2885855" y="361426"/>
                </a:lnTo>
                <a:lnTo>
                  <a:pt x="2922086" y="388906"/>
                </a:lnTo>
                <a:lnTo>
                  <a:pt x="2957433" y="417226"/>
                </a:lnTo>
                <a:lnTo>
                  <a:pt x="2991873" y="446370"/>
                </a:lnTo>
                <a:lnTo>
                  <a:pt x="3025388" y="476318"/>
                </a:lnTo>
                <a:lnTo>
                  <a:pt x="3057957" y="507054"/>
                </a:lnTo>
                <a:lnTo>
                  <a:pt x="3089558" y="538559"/>
                </a:lnTo>
                <a:lnTo>
                  <a:pt x="3120172" y="570816"/>
                </a:lnTo>
                <a:lnTo>
                  <a:pt x="3149777" y="603807"/>
                </a:lnTo>
                <a:lnTo>
                  <a:pt x="3178354" y="637513"/>
                </a:lnTo>
                <a:lnTo>
                  <a:pt x="3205882" y="671918"/>
                </a:lnTo>
                <a:lnTo>
                  <a:pt x="3232340" y="707002"/>
                </a:lnTo>
                <a:lnTo>
                  <a:pt x="3257707" y="742749"/>
                </a:lnTo>
                <a:lnTo>
                  <a:pt x="3281964" y="779140"/>
                </a:lnTo>
                <a:lnTo>
                  <a:pt x="3305089" y="816158"/>
                </a:lnTo>
                <a:lnTo>
                  <a:pt x="3327063" y="853784"/>
                </a:lnTo>
                <a:lnTo>
                  <a:pt x="3347863" y="892001"/>
                </a:lnTo>
                <a:lnTo>
                  <a:pt x="3367471" y="930791"/>
                </a:lnTo>
                <a:lnTo>
                  <a:pt x="3385865" y="970136"/>
                </a:lnTo>
                <a:lnTo>
                  <a:pt x="3403025" y="1010018"/>
                </a:lnTo>
                <a:lnTo>
                  <a:pt x="3418930" y="1050419"/>
                </a:lnTo>
                <a:lnTo>
                  <a:pt x="3433560" y="1091322"/>
                </a:lnTo>
                <a:lnTo>
                  <a:pt x="3446894" y="1132709"/>
                </a:lnTo>
                <a:lnTo>
                  <a:pt x="3458912" y="1174561"/>
                </a:lnTo>
                <a:lnTo>
                  <a:pt x="3469593" y="1216861"/>
                </a:lnTo>
                <a:lnTo>
                  <a:pt x="3478916" y="1259591"/>
                </a:lnTo>
                <a:lnTo>
                  <a:pt x="3486862" y="1302733"/>
                </a:lnTo>
                <a:lnTo>
                  <a:pt x="3493408" y="1346269"/>
                </a:lnTo>
                <a:lnTo>
                  <a:pt x="3498536" y="1390182"/>
                </a:lnTo>
                <a:lnTo>
                  <a:pt x="3502224" y="1434453"/>
                </a:lnTo>
                <a:lnTo>
                  <a:pt x="3504452" y="1479065"/>
                </a:lnTo>
                <a:lnTo>
                  <a:pt x="3505200" y="1524000"/>
                </a:lnTo>
                <a:lnTo>
                  <a:pt x="3504452" y="1568934"/>
                </a:lnTo>
                <a:lnTo>
                  <a:pt x="3502224" y="1613546"/>
                </a:lnTo>
                <a:lnTo>
                  <a:pt x="3498536" y="1657817"/>
                </a:lnTo>
                <a:lnTo>
                  <a:pt x="3493408" y="1701730"/>
                </a:lnTo>
                <a:lnTo>
                  <a:pt x="3486862" y="1745266"/>
                </a:lnTo>
                <a:lnTo>
                  <a:pt x="3478916" y="1788408"/>
                </a:lnTo>
                <a:lnTo>
                  <a:pt x="3469593" y="1831138"/>
                </a:lnTo>
                <a:lnTo>
                  <a:pt x="3458912" y="1873438"/>
                </a:lnTo>
                <a:lnTo>
                  <a:pt x="3446894" y="1915290"/>
                </a:lnTo>
                <a:lnTo>
                  <a:pt x="3433560" y="1956677"/>
                </a:lnTo>
                <a:lnTo>
                  <a:pt x="3418930" y="1997580"/>
                </a:lnTo>
                <a:lnTo>
                  <a:pt x="3403025" y="2037981"/>
                </a:lnTo>
                <a:lnTo>
                  <a:pt x="3385865" y="2077863"/>
                </a:lnTo>
                <a:lnTo>
                  <a:pt x="3367471" y="2117208"/>
                </a:lnTo>
                <a:lnTo>
                  <a:pt x="3347863" y="2155998"/>
                </a:lnTo>
                <a:lnTo>
                  <a:pt x="3327063" y="2194215"/>
                </a:lnTo>
                <a:lnTo>
                  <a:pt x="3305089" y="2231841"/>
                </a:lnTo>
                <a:lnTo>
                  <a:pt x="3281964" y="2268859"/>
                </a:lnTo>
                <a:lnTo>
                  <a:pt x="3257707" y="2305250"/>
                </a:lnTo>
                <a:lnTo>
                  <a:pt x="3232340" y="2340997"/>
                </a:lnTo>
                <a:lnTo>
                  <a:pt x="3205882" y="2376081"/>
                </a:lnTo>
                <a:lnTo>
                  <a:pt x="3178354" y="2410486"/>
                </a:lnTo>
                <a:lnTo>
                  <a:pt x="3149777" y="2444192"/>
                </a:lnTo>
                <a:lnTo>
                  <a:pt x="3120172" y="2477183"/>
                </a:lnTo>
                <a:lnTo>
                  <a:pt x="3089558" y="2509440"/>
                </a:lnTo>
                <a:lnTo>
                  <a:pt x="3057957" y="2540945"/>
                </a:lnTo>
                <a:lnTo>
                  <a:pt x="3025388" y="2571681"/>
                </a:lnTo>
                <a:lnTo>
                  <a:pt x="2991873" y="2601629"/>
                </a:lnTo>
                <a:lnTo>
                  <a:pt x="2957433" y="2630773"/>
                </a:lnTo>
                <a:lnTo>
                  <a:pt x="2922086" y="2659093"/>
                </a:lnTo>
                <a:lnTo>
                  <a:pt x="2885855" y="2686573"/>
                </a:lnTo>
                <a:lnTo>
                  <a:pt x="2848760" y="2713193"/>
                </a:lnTo>
                <a:lnTo>
                  <a:pt x="2810821" y="2738937"/>
                </a:lnTo>
                <a:lnTo>
                  <a:pt x="2772058" y="2763787"/>
                </a:lnTo>
                <a:lnTo>
                  <a:pt x="2732493" y="2787724"/>
                </a:lnTo>
                <a:lnTo>
                  <a:pt x="2692146" y="2810731"/>
                </a:lnTo>
                <a:lnTo>
                  <a:pt x="2651037" y="2832789"/>
                </a:lnTo>
                <a:lnTo>
                  <a:pt x="2609187" y="2853882"/>
                </a:lnTo>
                <a:lnTo>
                  <a:pt x="2566617" y="2873991"/>
                </a:lnTo>
                <a:lnTo>
                  <a:pt x="2523347" y="2893098"/>
                </a:lnTo>
                <a:lnTo>
                  <a:pt x="2479397" y="2911186"/>
                </a:lnTo>
                <a:lnTo>
                  <a:pt x="2434789" y="2928236"/>
                </a:lnTo>
                <a:lnTo>
                  <a:pt x="2389542" y="2944231"/>
                </a:lnTo>
                <a:lnTo>
                  <a:pt x="2343678" y="2959152"/>
                </a:lnTo>
                <a:lnTo>
                  <a:pt x="2297216" y="2972983"/>
                </a:lnTo>
                <a:lnTo>
                  <a:pt x="2250178" y="2985704"/>
                </a:lnTo>
                <a:lnTo>
                  <a:pt x="2202583" y="2997299"/>
                </a:lnTo>
                <a:lnTo>
                  <a:pt x="2154453" y="3007749"/>
                </a:lnTo>
                <a:lnTo>
                  <a:pt x="2105808" y="3017037"/>
                </a:lnTo>
                <a:lnTo>
                  <a:pt x="2056669" y="3025144"/>
                </a:lnTo>
                <a:lnTo>
                  <a:pt x="2007056" y="3032053"/>
                </a:lnTo>
                <a:lnTo>
                  <a:pt x="1956989" y="3037746"/>
                </a:lnTo>
                <a:lnTo>
                  <a:pt x="1906489" y="3042205"/>
                </a:lnTo>
                <a:lnTo>
                  <a:pt x="1855578" y="3045412"/>
                </a:lnTo>
                <a:lnTo>
                  <a:pt x="1804274" y="3047350"/>
                </a:lnTo>
                <a:lnTo>
                  <a:pt x="1752600" y="3048000"/>
                </a:lnTo>
                <a:lnTo>
                  <a:pt x="1700925" y="3047350"/>
                </a:lnTo>
                <a:lnTo>
                  <a:pt x="1649621" y="3045412"/>
                </a:lnTo>
                <a:lnTo>
                  <a:pt x="1598710" y="3042205"/>
                </a:lnTo>
                <a:lnTo>
                  <a:pt x="1548210" y="3037746"/>
                </a:lnTo>
                <a:lnTo>
                  <a:pt x="1498143" y="3032053"/>
                </a:lnTo>
                <a:lnTo>
                  <a:pt x="1448530" y="3025144"/>
                </a:lnTo>
                <a:lnTo>
                  <a:pt x="1399391" y="3017037"/>
                </a:lnTo>
                <a:lnTo>
                  <a:pt x="1350746" y="3007749"/>
                </a:lnTo>
                <a:lnTo>
                  <a:pt x="1302616" y="2997299"/>
                </a:lnTo>
                <a:lnTo>
                  <a:pt x="1255021" y="2985704"/>
                </a:lnTo>
                <a:lnTo>
                  <a:pt x="1207983" y="2972983"/>
                </a:lnTo>
                <a:lnTo>
                  <a:pt x="1161521" y="2959152"/>
                </a:lnTo>
                <a:lnTo>
                  <a:pt x="1115657" y="2944231"/>
                </a:lnTo>
                <a:lnTo>
                  <a:pt x="1070410" y="2928236"/>
                </a:lnTo>
                <a:lnTo>
                  <a:pt x="1025802" y="2911186"/>
                </a:lnTo>
                <a:lnTo>
                  <a:pt x="981852" y="2893098"/>
                </a:lnTo>
                <a:lnTo>
                  <a:pt x="938582" y="2873991"/>
                </a:lnTo>
                <a:lnTo>
                  <a:pt x="896012" y="2853882"/>
                </a:lnTo>
                <a:lnTo>
                  <a:pt x="854162" y="2832789"/>
                </a:lnTo>
                <a:lnTo>
                  <a:pt x="813053" y="2810731"/>
                </a:lnTo>
                <a:lnTo>
                  <a:pt x="772706" y="2787724"/>
                </a:lnTo>
                <a:lnTo>
                  <a:pt x="733141" y="2763787"/>
                </a:lnTo>
                <a:lnTo>
                  <a:pt x="694378" y="2738937"/>
                </a:lnTo>
                <a:lnTo>
                  <a:pt x="656439" y="2713193"/>
                </a:lnTo>
                <a:lnTo>
                  <a:pt x="619344" y="2686573"/>
                </a:lnTo>
                <a:lnTo>
                  <a:pt x="583113" y="2659093"/>
                </a:lnTo>
                <a:lnTo>
                  <a:pt x="547766" y="2630773"/>
                </a:lnTo>
                <a:lnTo>
                  <a:pt x="513326" y="2601629"/>
                </a:lnTo>
                <a:lnTo>
                  <a:pt x="479811" y="2571681"/>
                </a:lnTo>
                <a:lnTo>
                  <a:pt x="447242" y="2540945"/>
                </a:lnTo>
                <a:lnTo>
                  <a:pt x="415641" y="2509440"/>
                </a:lnTo>
                <a:lnTo>
                  <a:pt x="385027" y="2477183"/>
                </a:lnTo>
                <a:lnTo>
                  <a:pt x="355422" y="2444192"/>
                </a:lnTo>
                <a:lnTo>
                  <a:pt x="326845" y="2410486"/>
                </a:lnTo>
                <a:lnTo>
                  <a:pt x="299317" y="2376081"/>
                </a:lnTo>
                <a:lnTo>
                  <a:pt x="272859" y="2340997"/>
                </a:lnTo>
                <a:lnTo>
                  <a:pt x="247492" y="2305250"/>
                </a:lnTo>
                <a:lnTo>
                  <a:pt x="223235" y="2268859"/>
                </a:lnTo>
                <a:lnTo>
                  <a:pt x="200110" y="2231841"/>
                </a:lnTo>
                <a:lnTo>
                  <a:pt x="178136" y="2194215"/>
                </a:lnTo>
                <a:lnTo>
                  <a:pt x="157336" y="2155998"/>
                </a:lnTo>
                <a:lnTo>
                  <a:pt x="137728" y="2117208"/>
                </a:lnTo>
                <a:lnTo>
                  <a:pt x="119334" y="2077863"/>
                </a:lnTo>
                <a:lnTo>
                  <a:pt x="102174" y="2037981"/>
                </a:lnTo>
                <a:lnTo>
                  <a:pt x="86269" y="1997580"/>
                </a:lnTo>
                <a:lnTo>
                  <a:pt x="71639" y="1956677"/>
                </a:lnTo>
                <a:lnTo>
                  <a:pt x="58305" y="1915290"/>
                </a:lnTo>
                <a:lnTo>
                  <a:pt x="46287" y="1873438"/>
                </a:lnTo>
                <a:lnTo>
                  <a:pt x="35606" y="1831138"/>
                </a:lnTo>
                <a:lnTo>
                  <a:pt x="26283" y="1788408"/>
                </a:lnTo>
                <a:lnTo>
                  <a:pt x="18337" y="1745266"/>
                </a:lnTo>
                <a:lnTo>
                  <a:pt x="11791" y="1701730"/>
                </a:lnTo>
                <a:lnTo>
                  <a:pt x="6663" y="1657817"/>
                </a:lnTo>
                <a:lnTo>
                  <a:pt x="2975" y="1613546"/>
                </a:lnTo>
                <a:lnTo>
                  <a:pt x="747" y="1568934"/>
                </a:lnTo>
                <a:lnTo>
                  <a:pt x="0" y="1524000"/>
                </a:lnTo>
                <a:close/>
              </a:path>
            </a:pathLst>
          </a:custGeom>
          <a:ln w="9144">
            <a:solidFill>
              <a:srgbClr val="000000"/>
            </a:solidFill>
          </a:ln>
        </p:spPr>
        <p:txBody>
          <a:bodyPr wrap="square" lIns="0" tIns="0" rIns="0" bIns="0" rtlCol="0"/>
          <a:lstStyle/>
          <a:p>
            <a:endParaRPr/>
          </a:p>
        </p:txBody>
      </p:sp>
      <p:sp>
        <p:nvSpPr>
          <p:cNvPr id="7" name="object 7"/>
          <p:cNvSpPr txBox="1"/>
          <p:nvPr/>
        </p:nvSpPr>
        <p:spPr>
          <a:xfrm>
            <a:off x="5152380" y="3085815"/>
            <a:ext cx="762000" cy="460381"/>
          </a:xfrm>
          <a:prstGeom prst="rect">
            <a:avLst/>
          </a:prstGeom>
          <a:ln w="9144">
            <a:solidFill>
              <a:srgbClr val="000000"/>
            </a:solidFill>
          </a:ln>
        </p:spPr>
        <p:txBody>
          <a:bodyPr vert="horz" wrap="square" lIns="0" tIns="29209" rIns="0" bIns="0" rtlCol="0">
            <a:spAutoFit/>
          </a:bodyPr>
          <a:lstStyle/>
          <a:p>
            <a:pPr algn="ctr">
              <a:spcBef>
                <a:spcPts val="229"/>
              </a:spcBef>
            </a:pPr>
            <a:r>
              <a:rPr sz="1400" spc="-10" dirty="0">
                <a:latin typeface="Calibri"/>
                <a:cs typeface="Calibri"/>
              </a:rPr>
              <a:t>IT</a:t>
            </a:r>
            <a:endParaRPr sz="1400">
              <a:latin typeface="Calibri"/>
              <a:cs typeface="Calibri"/>
            </a:endParaRPr>
          </a:p>
          <a:p>
            <a:pPr algn="ctr">
              <a:lnSpc>
                <a:spcPct val="100000"/>
              </a:lnSpc>
            </a:pPr>
            <a:r>
              <a:rPr sz="1400" spc="-5" dirty="0">
                <a:latin typeface="Calibri"/>
                <a:cs typeface="Calibri"/>
              </a:rPr>
              <a:t>impacts</a:t>
            </a:r>
            <a:endParaRPr sz="1400">
              <a:latin typeface="Calibri"/>
              <a:cs typeface="Calibri"/>
            </a:endParaRPr>
          </a:p>
        </p:txBody>
      </p:sp>
      <p:sp>
        <p:nvSpPr>
          <p:cNvPr id="8" name="object 8"/>
          <p:cNvSpPr/>
          <p:nvPr/>
        </p:nvSpPr>
        <p:spPr>
          <a:xfrm>
            <a:off x="4923780" y="1866614"/>
            <a:ext cx="3352800" cy="3048000"/>
          </a:xfrm>
          <a:custGeom>
            <a:avLst/>
            <a:gdLst/>
            <a:ahLst/>
            <a:cxnLst/>
            <a:rect l="l" t="t" r="r" b="b"/>
            <a:pathLst>
              <a:path w="3352800" h="3048000">
                <a:moveTo>
                  <a:pt x="0" y="1524000"/>
                </a:moveTo>
                <a:lnTo>
                  <a:pt x="740" y="1478251"/>
                </a:lnTo>
                <a:lnTo>
                  <a:pt x="2949" y="1432837"/>
                </a:lnTo>
                <a:lnTo>
                  <a:pt x="6605" y="1387777"/>
                </a:lnTo>
                <a:lnTo>
                  <a:pt x="11688" y="1343090"/>
                </a:lnTo>
                <a:lnTo>
                  <a:pt x="18176" y="1298794"/>
                </a:lnTo>
                <a:lnTo>
                  <a:pt x="26049" y="1254909"/>
                </a:lnTo>
                <a:lnTo>
                  <a:pt x="35286" y="1211453"/>
                </a:lnTo>
                <a:lnTo>
                  <a:pt x="45867" y="1168445"/>
                </a:lnTo>
                <a:lnTo>
                  <a:pt x="57771" y="1125904"/>
                </a:lnTo>
                <a:lnTo>
                  <a:pt x="70976" y="1083849"/>
                </a:lnTo>
                <a:lnTo>
                  <a:pt x="85463" y="1042298"/>
                </a:lnTo>
                <a:lnTo>
                  <a:pt x="101210" y="1001272"/>
                </a:lnTo>
                <a:lnTo>
                  <a:pt x="118197" y="960787"/>
                </a:lnTo>
                <a:lnTo>
                  <a:pt x="136403" y="920864"/>
                </a:lnTo>
                <a:lnTo>
                  <a:pt x="155807" y="881520"/>
                </a:lnTo>
                <a:lnTo>
                  <a:pt x="176389" y="842776"/>
                </a:lnTo>
                <a:lnTo>
                  <a:pt x="198128" y="804650"/>
                </a:lnTo>
                <a:lnTo>
                  <a:pt x="221002" y="767160"/>
                </a:lnTo>
                <a:lnTo>
                  <a:pt x="244992" y="730326"/>
                </a:lnTo>
                <a:lnTo>
                  <a:pt x="270077" y="694167"/>
                </a:lnTo>
                <a:lnTo>
                  <a:pt x="296235" y="658700"/>
                </a:lnTo>
                <a:lnTo>
                  <a:pt x="323446" y="623946"/>
                </a:lnTo>
                <a:lnTo>
                  <a:pt x="351689" y="589923"/>
                </a:lnTo>
                <a:lnTo>
                  <a:pt x="380945" y="556649"/>
                </a:lnTo>
                <a:lnTo>
                  <a:pt x="411190" y="524144"/>
                </a:lnTo>
                <a:lnTo>
                  <a:pt x="442406" y="492427"/>
                </a:lnTo>
                <a:lnTo>
                  <a:pt x="474572" y="461517"/>
                </a:lnTo>
                <a:lnTo>
                  <a:pt x="507665" y="431431"/>
                </a:lnTo>
                <a:lnTo>
                  <a:pt x="541667" y="402190"/>
                </a:lnTo>
                <a:lnTo>
                  <a:pt x="576556" y="373812"/>
                </a:lnTo>
                <a:lnTo>
                  <a:pt x="612311" y="346315"/>
                </a:lnTo>
                <a:lnTo>
                  <a:pt x="648912" y="319720"/>
                </a:lnTo>
                <a:lnTo>
                  <a:pt x="686337" y="294044"/>
                </a:lnTo>
                <a:lnTo>
                  <a:pt x="724567" y="269306"/>
                </a:lnTo>
                <a:lnTo>
                  <a:pt x="763580" y="245526"/>
                </a:lnTo>
                <a:lnTo>
                  <a:pt x="803355" y="222722"/>
                </a:lnTo>
                <a:lnTo>
                  <a:pt x="843873" y="200913"/>
                </a:lnTo>
                <a:lnTo>
                  <a:pt x="885112" y="180118"/>
                </a:lnTo>
                <a:lnTo>
                  <a:pt x="927051" y="160355"/>
                </a:lnTo>
                <a:lnTo>
                  <a:pt x="969669" y="141644"/>
                </a:lnTo>
                <a:lnTo>
                  <a:pt x="1012947" y="124004"/>
                </a:lnTo>
                <a:lnTo>
                  <a:pt x="1056863" y="107453"/>
                </a:lnTo>
                <a:lnTo>
                  <a:pt x="1101396" y="92010"/>
                </a:lnTo>
                <a:lnTo>
                  <a:pt x="1146525" y="77694"/>
                </a:lnTo>
                <a:lnTo>
                  <a:pt x="1192231" y="64524"/>
                </a:lnTo>
                <a:lnTo>
                  <a:pt x="1238492" y="52519"/>
                </a:lnTo>
                <a:lnTo>
                  <a:pt x="1285287" y="41698"/>
                </a:lnTo>
                <a:lnTo>
                  <a:pt x="1332596" y="32079"/>
                </a:lnTo>
                <a:lnTo>
                  <a:pt x="1380398" y="23681"/>
                </a:lnTo>
                <a:lnTo>
                  <a:pt x="1428672" y="16524"/>
                </a:lnTo>
                <a:lnTo>
                  <a:pt x="1477398" y="10625"/>
                </a:lnTo>
                <a:lnTo>
                  <a:pt x="1526554" y="6005"/>
                </a:lnTo>
                <a:lnTo>
                  <a:pt x="1576120" y="2681"/>
                </a:lnTo>
                <a:lnTo>
                  <a:pt x="1626076" y="673"/>
                </a:lnTo>
                <a:lnTo>
                  <a:pt x="1676400" y="0"/>
                </a:lnTo>
                <a:lnTo>
                  <a:pt x="1726723" y="673"/>
                </a:lnTo>
                <a:lnTo>
                  <a:pt x="1776679" y="2681"/>
                </a:lnTo>
                <a:lnTo>
                  <a:pt x="1826245" y="6005"/>
                </a:lnTo>
                <a:lnTo>
                  <a:pt x="1875401" y="10625"/>
                </a:lnTo>
                <a:lnTo>
                  <a:pt x="1924127" y="16524"/>
                </a:lnTo>
                <a:lnTo>
                  <a:pt x="1972401" y="23681"/>
                </a:lnTo>
                <a:lnTo>
                  <a:pt x="2020203" y="32079"/>
                </a:lnTo>
                <a:lnTo>
                  <a:pt x="2067512" y="41698"/>
                </a:lnTo>
                <a:lnTo>
                  <a:pt x="2114307" y="52519"/>
                </a:lnTo>
                <a:lnTo>
                  <a:pt x="2160568" y="64524"/>
                </a:lnTo>
                <a:lnTo>
                  <a:pt x="2206274" y="77694"/>
                </a:lnTo>
                <a:lnTo>
                  <a:pt x="2251403" y="92010"/>
                </a:lnTo>
                <a:lnTo>
                  <a:pt x="2295936" y="107453"/>
                </a:lnTo>
                <a:lnTo>
                  <a:pt x="2339852" y="124004"/>
                </a:lnTo>
                <a:lnTo>
                  <a:pt x="2383130" y="141644"/>
                </a:lnTo>
                <a:lnTo>
                  <a:pt x="2425748" y="160355"/>
                </a:lnTo>
                <a:lnTo>
                  <a:pt x="2467687" y="180118"/>
                </a:lnTo>
                <a:lnTo>
                  <a:pt x="2508926" y="200913"/>
                </a:lnTo>
                <a:lnTo>
                  <a:pt x="2549444" y="222722"/>
                </a:lnTo>
                <a:lnTo>
                  <a:pt x="2589219" y="245526"/>
                </a:lnTo>
                <a:lnTo>
                  <a:pt x="2628232" y="269306"/>
                </a:lnTo>
                <a:lnTo>
                  <a:pt x="2666462" y="294044"/>
                </a:lnTo>
                <a:lnTo>
                  <a:pt x="2703887" y="319720"/>
                </a:lnTo>
                <a:lnTo>
                  <a:pt x="2740488" y="346315"/>
                </a:lnTo>
                <a:lnTo>
                  <a:pt x="2776243" y="373812"/>
                </a:lnTo>
                <a:lnTo>
                  <a:pt x="2811132" y="402190"/>
                </a:lnTo>
                <a:lnTo>
                  <a:pt x="2845134" y="431431"/>
                </a:lnTo>
                <a:lnTo>
                  <a:pt x="2878227" y="461517"/>
                </a:lnTo>
                <a:lnTo>
                  <a:pt x="2910393" y="492427"/>
                </a:lnTo>
                <a:lnTo>
                  <a:pt x="2941609" y="524144"/>
                </a:lnTo>
                <a:lnTo>
                  <a:pt x="2971854" y="556649"/>
                </a:lnTo>
                <a:lnTo>
                  <a:pt x="3001110" y="589923"/>
                </a:lnTo>
                <a:lnTo>
                  <a:pt x="3029353" y="623946"/>
                </a:lnTo>
                <a:lnTo>
                  <a:pt x="3056564" y="658700"/>
                </a:lnTo>
                <a:lnTo>
                  <a:pt x="3082722" y="694167"/>
                </a:lnTo>
                <a:lnTo>
                  <a:pt x="3107807" y="730326"/>
                </a:lnTo>
                <a:lnTo>
                  <a:pt x="3131797" y="767160"/>
                </a:lnTo>
                <a:lnTo>
                  <a:pt x="3154671" y="804650"/>
                </a:lnTo>
                <a:lnTo>
                  <a:pt x="3176410" y="842776"/>
                </a:lnTo>
                <a:lnTo>
                  <a:pt x="3196992" y="881520"/>
                </a:lnTo>
                <a:lnTo>
                  <a:pt x="3216396" y="920864"/>
                </a:lnTo>
                <a:lnTo>
                  <a:pt x="3234602" y="960787"/>
                </a:lnTo>
                <a:lnTo>
                  <a:pt x="3251589" y="1001272"/>
                </a:lnTo>
                <a:lnTo>
                  <a:pt x="3267336" y="1042298"/>
                </a:lnTo>
                <a:lnTo>
                  <a:pt x="3281823" y="1083849"/>
                </a:lnTo>
                <a:lnTo>
                  <a:pt x="3295028" y="1125904"/>
                </a:lnTo>
                <a:lnTo>
                  <a:pt x="3306932" y="1168445"/>
                </a:lnTo>
                <a:lnTo>
                  <a:pt x="3317513" y="1211453"/>
                </a:lnTo>
                <a:lnTo>
                  <a:pt x="3326750" y="1254909"/>
                </a:lnTo>
                <a:lnTo>
                  <a:pt x="3334623" y="1298794"/>
                </a:lnTo>
                <a:lnTo>
                  <a:pt x="3341111" y="1343090"/>
                </a:lnTo>
                <a:lnTo>
                  <a:pt x="3346194" y="1387777"/>
                </a:lnTo>
                <a:lnTo>
                  <a:pt x="3349850" y="1432837"/>
                </a:lnTo>
                <a:lnTo>
                  <a:pt x="3352059" y="1478251"/>
                </a:lnTo>
                <a:lnTo>
                  <a:pt x="3352800" y="1524000"/>
                </a:lnTo>
                <a:lnTo>
                  <a:pt x="3352059" y="1569748"/>
                </a:lnTo>
                <a:lnTo>
                  <a:pt x="3349850" y="1615162"/>
                </a:lnTo>
                <a:lnTo>
                  <a:pt x="3346194" y="1660222"/>
                </a:lnTo>
                <a:lnTo>
                  <a:pt x="3341111" y="1704909"/>
                </a:lnTo>
                <a:lnTo>
                  <a:pt x="3334623" y="1749205"/>
                </a:lnTo>
                <a:lnTo>
                  <a:pt x="3326750" y="1793090"/>
                </a:lnTo>
                <a:lnTo>
                  <a:pt x="3317513" y="1836546"/>
                </a:lnTo>
                <a:lnTo>
                  <a:pt x="3306932" y="1879554"/>
                </a:lnTo>
                <a:lnTo>
                  <a:pt x="3295028" y="1922095"/>
                </a:lnTo>
                <a:lnTo>
                  <a:pt x="3281823" y="1964150"/>
                </a:lnTo>
                <a:lnTo>
                  <a:pt x="3267336" y="2005701"/>
                </a:lnTo>
                <a:lnTo>
                  <a:pt x="3251589" y="2046727"/>
                </a:lnTo>
                <a:lnTo>
                  <a:pt x="3234602" y="2087212"/>
                </a:lnTo>
                <a:lnTo>
                  <a:pt x="3216396" y="2127135"/>
                </a:lnTo>
                <a:lnTo>
                  <a:pt x="3196992" y="2166479"/>
                </a:lnTo>
                <a:lnTo>
                  <a:pt x="3176410" y="2205223"/>
                </a:lnTo>
                <a:lnTo>
                  <a:pt x="3154671" y="2243349"/>
                </a:lnTo>
                <a:lnTo>
                  <a:pt x="3131797" y="2280839"/>
                </a:lnTo>
                <a:lnTo>
                  <a:pt x="3107807" y="2317673"/>
                </a:lnTo>
                <a:lnTo>
                  <a:pt x="3082722" y="2353832"/>
                </a:lnTo>
                <a:lnTo>
                  <a:pt x="3056564" y="2389299"/>
                </a:lnTo>
                <a:lnTo>
                  <a:pt x="3029353" y="2424053"/>
                </a:lnTo>
                <a:lnTo>
                  <a:pt x="3001110" y="2458076"/>
                </a:lnTo>
                <a:lnTo>
                  <a:pt x="2971854" y="2491350"/>
                </a:lnTo>
                <a:lnTo>
                  <a:pt x="2941609" y="2523855"/>
                </a:lnTo>
                <a:lnTo>
                  <a:pt x="2910393" y="2555572"/>
                </a:lnTo>
                <a:lnTo>
                  <a:pt x="2878227" y="2586482"/>
                </a:lnTo>
                <a:lnTo>
                  <a:pt x="2845134" y="2616568"/>
                </a:lnTo>
                <a:lnTo>
                  <a:pt x="2811132" y="2645809"/>
                </a:lnTo>
                <a:lnTo>
                  <a:pt x="2776243" y="2674187"/>
                </a:lnTo>
                <a:lnTo>
                  <a:pt x="2740488" y="2701684"/>
                </a:lnTo>
                <a:lnTo>
                  <a:pt x="2703887" y="2728279"/>
                </a:lnTo>
                <a:lnTo>
                  <a:pt x="2666462" y="2753955"/>
                </a:lnTo>
                <a:lnTo>
                  <a:pt x="2628232" y="2778693"/>
                </a:lnTo>
                <a:lnTo>
                  <a:pt x="2589219" y="2802473"/>
                </a:lnTo>
                <a:lnTo>
                  <a:pt x="2549444" y="2825277"/>
                </a:lnTo>
                <a:lnTo>
                  <a:pt x="2508926" y="2847086"/>
                </a:lnTo>
                <a:lnTo>
                  <a:pt x="2467687" y="2867881"/>
                </a:lnTo>
                <a:lnTo>
                  <a:pt x="2425748" y="2887644"/>
                </a:lnTo>
                <a:lnTo>
                  <a:pt x="2383130" y="2906355"/>
                </a:lnTo>
                <a:lnTo>
                  <a:pt x="2339852" y="2923995"/>
                </a:lnTo>
                <a:lnTo>
                  <a:pt x="2295936" y="2940546"/>
                </a:lnTo>
                <a:lnTo>
                  <a:pt x="2251403" y="2955989"/>
                </a:lnTo>
                <a:lnTo>
                  <a:pt x="2206274" y="2970305"/>
                </a:lnTo>
                <a:lnTo>
                  <a:pt x="2160568" y="2983475"/>
                </a:lnTo>
                <a:lnTo>
                  <a:pt x="2114307" y="2995480"/>
                </a:lnTo>
                <a:lnTo>
                  <a:pt x="2067512" y="3006301"/>
                </a:lnTo>
                <a:lnTo>
                  <a:pt x="2020203" y="3015920"/>
                </a:lnTo>
                <a:lnTo>
                  <a:pt x="1972401" y="3024318"/>
                </a:lnTo>
                <a:lnTo>
                  <a:pt x="1924127" y="3031475"/>
                </a:lnTo>
                <a:lnTo>
                  <a:pt x="1875401" y="3037374"/>
                </a:lnTo>
                <a:lnTo>
                  <a:pt x="1826245" y="3041994"/>
                </a:lnTo>
                <a:lnTo>
                  <a:pt x="1776679" y="3045318"/>
                </a:lnTo>
                <a:lnTo>
                  <a:pt x="1726723" y="3047326"/>
                </a:lnTo>
                <a:lnTo>
                  <a:pt x="1676400" y="3048000"/>
                </a:lnTo>
                <a:lnTo>
                  <a:pt x="1626076" y="3047326"/>
                </a:lnTo>
                <a:lnTo>
                  <a:pt x="1576120" y="3045318"/>
                </a:lnTo>
                <a:lnTo>
                  <a:pt x="1526554" y="3041994"/>
                </a:lnTo>
                <a:lnTo>
                  <a:pt x="1477398" y="3037374"/>
                </a:lnTo>
                <a:lnTo>
                  <a:pt x="1428672" y="3031475"/>
                </a:lnTo>
                <a:lnTo>
                  <a:pt x="1380398" y="3024318"/>
                </a:lnTo>
                <a:lnTo>
                  <a:pt x="1332596" y="3015920"/>
                </a:lnTo>
                <a:lnTo>
                  <a:pt x="1285287" y="3006301"/>
                </a:lnTo>
                <a:lnTo>
                  <a:pt x="1238492" y="2995480"/>
                </a:lnTo>
                <a:lnTo>
                  <a:pt x="1192231" y="2983475"/>
                </a:lnTo>
                <a:lnTo>
                  <a:pt x="1146525" y="2970305"/>
                </a:lnTo>
                <a:lnTo>
                  <a:pt x="1101396" y="2955989"/>
                </a:lnTo>
                <a:lnTo>
                  <a:pt x="1056863" y="2940546"/>
                </a:lnTo>
                <a:lnTo>
                  <a:pt x="1012947" y="2923995"/>
                </a:lnTo>
                <a:lnTo>
                  <a:pt x="969669" y="2906355"/>
                </a:lnTo>
                <a:lnTo>
                  <a:pt x="927051" y="2887644"/>
                </a:lnTo>
                <a:lnTo>
                  <a:pt x="885112" y="2867881"/>
                </a:lnTo>
                <a:lnTo>
                  <a:pt x="843873" y="2847086"/>
                </a:lnTo>
                <a:lnTo>
                  <a:pt x="803355" y="2825277"/>
                </a:lnTo>
                <a:lnTo>
                  <a:pt x="763580" y="2802473"/>
                </a:lnTo>
                <a:lnTo>
                  <a:pt x="724567" y="2778693"/>
                </a:lnTo>
                <a:lnTo>
                  <a:pt x="686337" y="2753955"/>
                </a:lnTo>
                <a:lnTo>
                  <a:pt x="648912" y="2728279"/>
                </a:lnTo>
                <a:lnTo>
                  <a:pt x="612311" y="2701684"/>
                </a:lnTo>
                <a:lnTo>
                  <a:pt x="576556" y="2674187"/>
                </a:lnTo>
                <a:lnTo>
                  <a:pt x="541667" y="2645809"/>
                </a:lnTo>
                <a:lnTo>
                  <a:pt x="507665" y="2616568"/>
                </a:lnTo>
                <a:lnTo>
                  <a:pt x="474572" y="2586482"/>
                </a:lnTo>
                <a:lnTo>
                  <a:pt x="442406" y="2555572"/>
                </a:lnTo>
                <a:lnTo>
                  <a:pt x="411190" y="2523855"/>
                </a:lnTo>
                <a:lnTo>
                  <a:pt x="380945" y="2491350"/>
                </a:lnTo>
                <a:lnTo>
                  <a:pt x="351689" y="2458076"/>
                </a:lnTo>
                <a:lnTo>
                  <a:pt x="323446" y="2424053"/>
                </a:lnTo>
                <a:lnTo>
                  <a:pt x="296235" y="2389299"/>
                </a:lnTo>
                <a:lnTo>
                  <a:pt x="270077" y="2353832"/>
                </a:lnTo>
                <a:lnTo>
                  <a:pt x="244992" y="2317673"/>
                </a:lnTo>
                <a:lnTo>
                  <a:pt x="221002" y="2280839"/>
                </a:lnTo>
                <a:lnTo>
                  <a:pt x="198128" y="2243349"/>
                </a:lnTo>
                <a:lnTo>
                  <a:pt x="176389" y="2205223"/>
                </a:lnTo>
                <a:lnTo>
                  <a:pt x="155807" y="2166479"/>
                </a:lnTo>
                <a:lnTo>
                  <a:pt x="136403" y="2127135"/>
                </a:lnTo>
                <a:lnTo>
                  <a:pt x="118197" y="2087212"/>
                </a:lnTo>
                <a:lnTo>
                  <a:pt x="101210" y="2046727"/>
                </a:lnTo>
                <a:lnTo>
                  <a:pt x="85463" y="2005701"/>
                </a:lnTo>
                <a:lnTo>
                  <a:pt x="70976" y="1964150"/>
                </a:lnTo>
                <a:lnTo>
                  <a:pt x="57771" y="1922095"/>
                </a:lnTo>
                <a:lnTo>
                  <a:pt x="45867" y="1879554"/>
                </a:lnTo>
                <a:lnTo>
                  <a:pt x="35286" y="1836546"/>
                </a:lnTo>
                <a:lnTo>
                  <a:pt x="26049" y="1793090"/>
                </a:lnTo>
                <a:lnTo>
                  <a:pt x="18176" y="1749205"/>
                </a:lnTo>
                <a:lnTo>
                  <a:pt x="11688" y="1704909"/>
                </a:lnTo>
                <a:lnTo>
                  <a:pt x="6605" y="1660222"/>
                </a:lnTo>
                <a:lnTo>
                  <a:pt x="2949" y="1615162"/>
                </a:lnTo>
                <a:lnTo>
                  <a:pt x="740" y="1569748"/>
                </a:lnTo>
                <a:lnTo>
                  <a:pt x="0" y="1524000"/>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6676380" y="3085815"/>
            <a:ext cx="1447800" cy="460381"/>
          </a:xfrm>
          <a:prstGeom prst="rect">
            <a:avLst/>
          </a:prstGeom>
          <a:ln w="9144">
            <a:solidFill>
              <a:srgbClr val="000000"/>
            </a:solidFill>
          </a:ln>
        </p:spPr>
        <p:txBody>
          <a:bodyPr vert="horz" wrap="square" lIns="0" tIns="29209" rIns="0" bIns="0" rtlCol="0">
            <a:spAutoFit/>
          </a:bodyPr>
          <a:lstStyle/>
          <a:p>
            <a:pPr marL="250190" marR="191770" indent="-53340">
              <a:spcBef>
                <a:spcPts val="229"/>
              </a:spcBef>
            </a:pPr>
            <a:r>
              <a:rPr sz="1400" spc="-10" dirty="0">
                <a:latin typeface="Calibri"/>
                <a:cs typeface="Calibri"/>
              </a:rPr>
              <a:t>Organizational  performance</a:t>
            </a:r>
            <a:endParaRPr sz="1400">
              <a:latin typeface="Calibri"/>
              <a:cs typeface="Calibri"/>
            </a:endParaRPr>
          </a:p>
        </p:txBody>
      </p:sp>
      <p:sp>
        <p:nvSpPr>
          <p:cNvPr id="10" name="object 10"/>
          <p:cNvSpPr/>
          <p:nvPr/>
        </p:nvSpPr>
        <p:spPr>
          <a:xfrm>
            <a:off x="2561580" y="3390615"/>
            <a:ext cx="622300" cy="1905"/>
          </a:xfrm>
          <a:custGeom>
            <a:avLst/>
            <a:gdLst/>
            <a:ahLst/>
            <a:cxnLst/>
            <a:rect l="l" t="t" r="r" b="b"/>
            <a:pathLst>
              <a:path w="622300" h="1904">
                <a:moveTo>
                  <a:pt x="0" y="0"/>
                </a:moveTo>
                <a:lnTo>
                  <a:pt x="622300" y="1384"/>
                </a:lnTo>
              </a:path>
            </a:pathLst>
          </a:custGeom>
          <a:ln w="12700">
            <a:solidFill>
              <a:srgbClr val="000000"/>
            </a:solidFill>
          </a:ln>
        </p:spPr>
        <p:txBody>
          <a:bodyPr wrap="square" lIns="0" tIns="0" rIns="0" bIns="0" rtlCol="0"/>
          <a:lstStyle/>
          <a:p>
            <a:endParaRPr/>
          </a:p>
        </p:txBody>
      </p:sp>
      <p:sp>
        <p:nvSpPr>
          <p:cNvPr id="11" name="object 11"/>
          <p:cNvSpPr/>
          <p:nvPr/>
        </p:nvSpPr>
        <p:spPr>
          <a:xfrm>
            <a:off x="3171089" y="3353865"/>
            <a:ext cx="76835" cy="76200"/>
          </a:xfrm>
          <a:custGeom>
            <a:avLst/>
            <a:gdLst/>
            <a:ahLst/>
            <a:cxnLst/>
            <a:rect l="l" t="t" r="r" b="b"/>
            <a:pathLst>
              <a:path w="76835" h="76200">
                <a:moveTo>
                  <a:pt x="177" y="0"/>
                </a:moveTo>
                <a:lnTo>
                  <a:pt x="0" y="76200"/>
                </a:lnTo>
                <a:lnTo>
                  <a:pt x="76288" y="38277"/>
                </a:lnTo>
                <a:lnTo>
                  <a:pt x="177" y="0"/>
                </a:lnTo>
                <a:close/>
              </a:path>
            </a:pathLst>
          </a:custGeom>
          <a:solidFill>
            <a:srgbClr val="000000"/>
          </a:solidFill>
        </p:spPr>
        <p:txBody>
          <a:bodyPr wrap="square" lIns="0" tIns="0" rIns="0" bIns="0" rtlCol="0"/>
          <a:lstStyle/>
          <a:p>
            <a:endParaRPr/>
          </a:p>
        </p:txBody>
      </p:sp>
      <p:sp>
        <p:nvSpPr>
          <p:cNvPr id="12" name="object 12"/>
          <p:cNvSpPr/>
          <p:nvPr/>
        </p:nvSpPr>
        <p:spPr>
          <a:xfrm>
            <a:off x="4085580" y="3390615"/>
            <a:ext cx="927100" cy="1905"/>
          </a:xfrm>
          <a:custGeom>
            <a:avLst/>
            <a:gdLst/>
            <a:ahLst/>
            <a:cxnLst/>
            <a:rect l="l" t="t" r="r" b="b"/>
            <a:pathLst>
              <a:path w="927100" h="1904">
                <a:moveTo>
                  <a:pt x="0" y="0"/>
                </a:moveTo>
                <a:lnTo>
                  <a:pt x="927100" y="1422"/>
                </a:lnTo>
              </a:path>
            </a:pathLst>
          </a:custGeom>
          <a:ln w="12700">
            <a:solidFill>
              <a:srgbClr val="000000"/>
            </a:solidFill>
          </a:ln>
        </p:spPr>
        <p:txBody>
          <a:bodyPr wrap="square" lIns="0" tIns="0" rIns="0" bIns="0" rtlCol="0"/>
          <a:lstStyle/>
          <a:p>
            <a:endParaRPr/>
          </a:p>
        </p:txBody>
      </p:sp>
      <p:sp>
        <p:nvSpPr>
          <p:cNvPr id="13" name="object 13"/>
          <p:cNvSpPr/>
          <p:nvPr/>
        </p:nvSpPr>
        <p:spPr>
          <a:xfrm>
            <a:off x="4999915" y="3353917"/>
            <a:ext cx="76835" cy="76200"/>
          </a:xfrm>
          <a:custGeom>
            <a:avLst/>
            <a:gdLst/>
            <a:ahLst/>
            <a:cxnLst/>
            <a:rect l="l" t="t" r="r" b="b"/>
            <a:pathLst>
              <a:path w="76835" h="76200">
                <a:moveTo>
                  <a:pt x="126" y="0"/>
                </a:moveTo>
                <a:lnTo>
                  <a:pt x="0" y="76200"/>
                </a:lnTo>
                <a:lnTo>
                  <a:pt x="76263" y="38227"/>
                </a:lnTo>
                <a:lnTo>
                  <a:pt x="126" y="0"/>
                </a:lnTo>
                <a:close/>
              </a:path>
            </a:pathLst>
          </a:custGeom>
          <a:solidFill>
            <a:srgbClr val="000000"/>
          </a:solidFill>
        </p:spPr>
        <p:txBody>
          <a:bodyPr wrap="square" lIns="0" tIns="0" rIns="0" bIns="0" rtlCol="0"/>
          <a:lstStyle/>
          <a:p>
            <a:endParaRPr/>
          </a:p>
        </p:txBody>
      </p:sp>
      <p:sp>
        <p:nvSpPr>
          <p:cNvPr id="14" name="object 14"/>
          <p:cNvSpPr/>
          <p:nvPr/>
        </p:nvSpPr>
        <p:spPr>
          <a:xfrm>
            <a:off x="5914380" y="3390614"/>
            <a:ext cx="622300" cy="0"/>
          </a:xfrm>
          <a:custGeom>
            <a:avLst/>
            <a:gdLst/>
            <a:ahLst/>
            <a:cxnLst/>
            <a:rect l="l" t="t" r="r" b="b"/>
            <a:pathLst>
              <a:path w="622300">
                <a:moveTo>
                  <a:pt x="0" y="0"/>
                </a:moveTo>
                <a:lnTo>
                  <a:pt x="622300" y="0"/>
                </a:lnTo>
              </a:path>
            </a:pathLst>
          </a:custGeom>
          <a:ln w="12700">
            <a:solidFill>
              <a:srgbClr val="000000"/>
            </a:solidFill>
          </a:ln>
        </p:spPr>
        <p:txBody>
          <a:bodyPr wrap="square" lIns="0" tIns="0" rIns="0" bIns="0" rtlCol="0"/>
          <a:lstStyle/>
          <a:p>
            <a:endParaRPr/>
          </a:p>
        </p:txBody>
      </p:sp>
      <p:sp>
        <p:nvSpPr>
          <p:cNvPr id="15" name="object 15"/>
          <p:cNvSpPr/>
          <p:nvPr/>
        </p:nvSpPr>
        <p:spPr>
          <a:xfrm>
            <a:off x="6523981" y="3352511"/>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6" name="object 16"/>
          <p:cNvSpPr txBox="1"/>
          <p:nvPr/>
        </p:nvSpPr>
        <p:spPr>
          <a:xfrm>
            <a:off x="1722015" y="2149289"/>
            <a:ext cx="1373505" cy="453390"/>
          </a:xfrm>
          <a:prstGeom prst="rect">
            <a:avLst/>
          </a:prstGeom>
        </p:spPr>
        <p:txBody>
          <a:bodyPr vert="horz" wrap="square" lIns="0" tIns="13335" rIns="0" bIns="0" rtlCol="0">
            <a:spAutoFit/>
          </a:bodyPr>
          <a:lstStyle/>
          <a:p>
            <a:pPr marL="373380" marR="5080" indent="-361315">
              <a:spcBef>
                <a:spcPts val="105"/>
              </a:spcBef>
            </a:pPr>
            <a:r>
              <a:rPr sz="1400" spc="5" dirty="0">
                <a:latin typeface="Calibri"/>
                <a:cs typeface="Calibri"/>
              </a:rPr>
              <a:t>“The </a:t>
            </a:r>
            <a:r>
              <a:rPr sz="1400" spc="-5" dirty="0">
                <a:latin typeface="Calibri"/>
                <a:cs typeface="Calibri"/>
              </a:rPr>
              <a:t>IT</a:t>
            </a:r>
            <a:r>
              <a:rPr sz="1400" spc="-65" dirty="0">
                <a:latin typeface="Calibri"/>
                <a:cs typeface="Calibri"/>
              </a:rPr>
              <a:t> </a:t>
            </a:r>
            <a:r>
              <a:rPr sz="1400" spc="-10" dirty="0">
                <a:latin typeface="Calibri"/>
                <a:cs typeface="Calibri"/>
              </a:rPr>
              <a:t>conversion  </a:t>
            </a:r>
            <a:r>
              <a:rPr sz="1400" spc="-5" dirty="0">
                <a:latin typeface="Calibri"/>
                <a:cs typeface="Calibri"/>
              </a:rPr>
              <a:t>process”</a:t>
            </a:r>
            <a:endParaRPr sz="1400" dirty="0">
              <a:latin typeface="Calibri"/>
              <a:cs typeface="Calibri"/>
            </a:endParaRPr>
          </a:p>
        </p:txBody>
      </p:sp>
      <p:sp>
        <p:nvSpPr>
          <p:cNvPr id="17" name="object 17"/>
          <p:cNvSpPr txBox="1"/>
          <p:nvPr/>
        </p:nvSpPr>
        <p:spPr>
          <a:xfrm>
            <a:off x="3866346" y="2170864"/>
            <a:ext cx="1504950" cy="228268"/>
          </a:xfrm>
          <a:prstGeom prst="rect">
            <a:avLst/>
          </a:prstGeom>
        </p:spPr>
        <p:txBody>
          <a:bodyPr vert="horz" wrap="square" lIns="0" tIns="12700" rIns="0" bIns="0" rtlCol="0">
            <a:spAutoFit/>
          </a:bodyPr>
          <a:lstStyle/>
          <a:p>
            <a:pPr marL="12700">
              <a:spcBef>
                <a:spcPts val="100"/>
              </a:spcBef>
            </a:pPr>
            <a:r>
              <a:rPr sz="1400" spc="5" dirty="0">
                <a:latin typeface="Calibri"/>
                <a:cs typeface="Calibri"/>
              </a:rPr>
              <a:t>“The </a:t>
            </a:r>
            <a:r>
              <a:rPr sz="1400" spc="-5" dirty="0">
                <a:latin typeface="Calibri"/>
                <a:cs typeface="Calibri"/>
              </a:rPr>
              <a:t>IT use</a:t>
            </a:r>
            <a:r>
              <a:rPr sz="1400" spc="-80" dirty="0">
                <a:latin typeface="Calibri"/>
                <a:cs typeface="Calibri"/>
              </a:rPr>
              <a:t> </a:t>
            </a:r>
            <a:r>
              <a:rPr sz="1400" spc="-5" dirty="0">
                <a:latin typeface="Calibri"/>
                <a:cs typeface="Calibri"/>
              </a:rPr>
              <a:t>process”</a:t>
            </a:r>
            <a:endParaRPr sz="1400">
              <a:latin typeface="Calibri"/>
              <a:cs typeface="Calibri"/>
            </a:endParaRPr>
          </a:p>
        </p:txBody>
      </p:sp>
      <p:sp>
        <p:nvSpPr>
          <p:cNvPr id="18" name="object 18"/>
          <p:cNvSpPr txBox="1"/>
          <p:nvPr/>
        </p:nvSpPr>
        <p:spPr>
          <a:xfrm>
            <a:off x="6037961" y="2116123"/>
            <a:ext cx="1275715" cy="453390"/>
          </a:xfrm>
          <a:prstGeom prst="rect">
            <a:avLst/>
          </a:prstGeom>
        </p:spPr>
        <p:txBody>
          <a:bodyPr vert="horz" wrap="square" lIns="0" tIns="13335" rIns="0" bIns="0" rtlCol="0">
            <a:spAutoFit/>
          </a:bodyPr>
          <a:lstStyle/>
          <a:p>
            <a:pPr marL="324485" marR="5080" indent="-312420">
              <a:spcBef>
                <a:spcPts val="105"/>
              </a:spcBef>
            </a:pPr>
            <a:r>
              <a:rPr sz="1400" spc="5" dirty="0">
                <a:latin typeface="Calibri"/>
                <a:cs typeface="Calibri"/>
              </a:rPr>
              <a:t>“The </a:t>
            </a:r>
            <a:r>
              <a:rPr sz="1400" spc="-10" dirty="0">
                <a:latin typeface="Calibri"/>
                <a:cs typeface="Calibri"/>
              </a:rPr>
              <a:t>competitive  </a:t>
            </a:r>
            <a:r>
              <a:rPr sz="1400" spc="-5" dirty="0">
                <a:latin typeface="Calibri"/>
                <a:cs typeface="Calibri"/>
              </a:rPr>
              <a:t>process”</a:t>
            </a:r>
            <a:endParaRPr sz="1400">
              <a:latin typeface="Calibri"/>
              <a:cs typeface="Calibri"/>
            </a:endParaRPr>
          </a:p>
        </p:txBody>
      </p:sp>
      <p:sp>
        <p:nvSpPr>
          <p:cNvPr id="19" name="object 19"/>
          <p:cNvSpPr txBox="1"/>
          <p:nvPr/>
        </p:nvSpPr>
        <p:spPr>
          <a:xfrm>
            <a:off x="3988800" y="4229003"/>
            <a:ext cx="1276985" cy="666750"/>
          </a:xfrm>
          <a:prstGeom prst="rect">
            <a:avLst/>
          </a:prstGeom>
        </p:spPr>
        <p:txBody>
          <a:bodyPr vert="horz" wrap="square" lIns="0" tIns="13335" rIns="0" bIns="0" rtlCol="0">
            <a:spAutoFit/>
          </a:bodyPr>
          <a:lstStyle/>
          <a:p>
            <a:pPr algn="ctr">
              <a:spcBef>
                <a:spcPts val="105"/>
              </a:spcBef>
            </a:pPr>
            <a:r>
              <a:rPr sz="1400" spc="-10" dirty="0">
                <a:latin typeface="Calibri"/>
                <a:cs typeface="Calibri"/>
              </a:rPr>
              <a:t>•Appropriate</a:t>
            </a:r>
            <a:r>
              <a:rPr sz="1400" spc="-35" dirty="0">
                <a:latin typeface="Calibri"/>
                <a:cs typeface="Calibri"/>
              </a:rPr>
              <a:t> </a:t>
            </a:r>
            <a:r>
              <a:rPr sz="1400" spc="-5" dirty="0">
                <a:latin typeface="Calibri"/>
                <a:cs typeface="Calibri"/>
              </a:rPr>
              <a:t>use</a:t>
            </a:r>
            <a:endParaRPr sz="1400">
              <a:latin typeface="Calibri"/>
              <a:cs typeface="Calibri"/>
            </a:endParaRPr>
          </a:p>
          <a:p>
            <a:pPr marL="99060" marR="91440" algn="ctr"/>
            <a:r>
              <a:rPr sz="1400" spc="-5" dirty="0">
                <a:latin typeface="Calibri"/>
                <a:cs typeface="Calibri"/>
              </a:rPr>
              <a:t>•</a:t>
            </a:r>
            <a:r>
              <a:rPr sz="1400" spc="-10" dirty="0">
                <a:latin typeface="Calibri"/>
                <a:cs typeface="Calibri"/>
              </a:rPr>
              <a:t>In</a:t>
            </a:r>
            <a:r>
              <a:rPr sz="1400" spc="-5" dirty="0">
                <a:latin typeface="Calibri"/>
                <a:cs typeface="Calibri"/>
              </a:rPr>
              <a:t>a</a:t>
            </a:r>
            <a:r>
              <a:rPr sz="1400" spc="-10" dirty="0">
                <a:latin typeface="Calibri"/>
                <a:cs typeface="Calibri"/>
              </a:rPr>
              <a:t>pp</a:t>
            </a:r>
            <a:r>
              <a:rPr sz="1400" spc="-25" dirty="0">
                <a:latin typeface="Calibri"/>
                <a:cs typeface="Calibri"/>
              </a:rPr>
              <a:t>r</a:t>
            </a:r>
            <a:r>
              <a:rPr sz="1400" dirty="0">
                <a:latin typeface="Calibri"/>
                <a:cs typeface="Calibri"/>
              </a:rPr>
              <a:t>o</a:t>
            </a:r>
            <a:r>
              <a:rPr sz="1400" spc="-10" dirty="0">
                <a:latin typeface="Calibri"/>
                <a:cs typeface="Calibri"/>
              </a:rPr>
              <a:t>p</a:t>
            </a:r>
            <a:r>
              <a:rPr sz="1400" dirty="0">
                <a:latin typeface="Calibri"/>
                <a:cs typeface="Calibri"/>
              </a:rPr>
              <a:t>ri</a:t>
            </a:r>
            <a:r>
              <a:rPr sz="1400" spc="-15" dirty="0">
                <a:latin typeface="Calibri"/>
                <a:cs typeface="Calibri"/>
              </a:rPr>
              <a:t>at</a:t>
            </a:r>
            <a:r>
              <a:rPr sz="1400" dirty="0">
                <a:latin typeface="Calibri"/>
                <a:cs typeface="Calibri"/>
              </a:rPr>
              <a:t>e  </a:t>
            </a:r>
            <a:r>
              <a:rPr sz="1400" spc="-5" dirty="0">
                <a:latin typeface="Calibri"/>
                <a:cs typeface="Calibri"/>
              </a:rPr>
              <a:t>use</a:t>
            </a:r>
            <a:endParaRPr sz="1400">
              <a:latin typeface="Calibri"/>
              <a:cs typeface="Calibri"/>
            </a:endParaRPr>
          </a:p>
        </p:txBody>
      </p:sp>
      <p:sp>
        <p:nvSpPr>
          <p:cNvPr id="20" name="object 20"/>
          <p:cNvSpPr txBox="1"/>
          <p:nvPr/>
        </p:nvSpPr>
        <p:spPr>
          <a:xfrm>
            <a:off x="1558915" y="3959848"/>
            <a:ext cx="1242060" cy="666750"/>
          </a:xfrm>
          <a:prstGeom prst="rect">
            <a:avLst/>
          </a:prstGeom>
        </p:spPr>
        <p:txBody>
          <a:bodyPr vert="horz" wrap="square" lIns="0" tIns="13335" rIns="0" bIns="0" rtlCol="0">
            <a:spAutoFit/>
          </a:bodyPr>
          <a:lstStyle/>
          <a:p>
            <a:pPr algn="ctr">
              <a:spcBef>
                <a:spcPts val="105"/>
              </a:spcBef>
            </a:pPr>
            <a:r>
              <a:rPr sz="1400" spc="-5" dirty="0">
                <a:latin typeface="Calibri"/>
                <a:cs typeface="Calibri"/>
              </a:rPr>
              <a:t>•IT</a:t>
            </a:r>
            <a:r>
              <a:rPr sz="1400" spc="-65" dirty="0">
                <a:latin typeface="Calibri"/>
                <a:cs typeface="Calibri"/>
              </a:rPr>
              <a:t> </a:t>
            </a:r>
            <a:r>
              <a:rPr sz="1400" spc="-10" dirty="0">
                <a:latin typeface="Calibri"/>
                <a:cs typeface="Calibri"/>
              </a:rPr>
              <a:t>management</a:t>
            </a:r>
            <a:endParaRPr sz="1400">
              <a:latin typeface="Calibri"/>
              <a:cs typeface="Calibri"/>
            </a:endParaRPr>
          </a:p>
          <a:p>
            <a:pPr marL="173990" marR="165100" algn="ctr"/>
            <a:r>
              <a:rPr sz="1400" spc="-5" dirty="0">
                <a:latin typeface="Calibri"/>
                <a:cs typeface="Calibri"/>
              </a:rPr>
              <a:t>•C</a:t>
            </a:r>
            <a:r>
              <a:rPr sz="1400" dirty="0">
                <a:latin typeface="Calibri"/>
                <a:cs typeface="Calibri"/>
              </a:rPr>
              <a:t>o</a:t>
            </a:r>
            <a:r>
              <a:rPr sz="1400" spc="-30" dirty="0">
                <a:latin typeface="Calibri"/>
                <a:cs typeface="Calibri"/>
              </a:rPr>
              <a:t>n</a:t>
            </a:r>
            <a:r>
              <a:rPr sz="1400" spc="-15" dirty="0">
                <a:latin typeface="Calibri"/>
                <a:cs typeface="Calibri"/>
              </a:rPr>
              <a:t>v</a:t>
            </a:r>
            <a:r>
              <a:rPr sz="1400" spc="-5" dirty="0">
                <a:latin typeface="Calibri"/>
                <a:cs typeface="Calibri"/>
              </a:rPr>
              <a:t>e</a:t>
            </a:r>
            <a:r>
              <a:rPr sz="1400" spc="-25" dirty="0">
                <a:latin typeface="Calibri"/>
                <a:cs typeface="Calibri"/>
              </a:rPr>
              <a:t>r</a:t>
            </a:r>
            <a:r>
              <a:rPr sz="1400" dirty="0">
                <a:latin typeface="Calibri"/>
                <a:cs typeface="Calibri"/>
              </a:rPr>
              <a:t>sion  </a:t>
            </a:r>
            <a:r>
              <a:rPr sz="1400" spc="-5" dirty="0">
                <a:latin typeface="Calibri"/>
                <a:cs typeface="Calibri"/>
              </a:rPr>
              <a:t>activities</a:t>
            </a:r>
            <a:endParaRPr sz="1400">
              <a:latin typeface="Calibri"/>
              <a:cs typeface="Calibri"/>
            </a:endParaRPr>
          </a:p>
        </p:txBody>
      </p:sp>
      <p:sp>
        <p:nvSpPr>
          <p:cNvPr id="21" name="object 21"/>
          <p:cNvSpPr txBox="1"/>
          <p:nvPr/>
        </p:nvSpPr>
        <p:spPr>
          <a:xfrm>
            <a:off x="6255884" y="3853486"/>
            <a:ext cx="993775" cy="880110"/>
          </a:xfrm>
          <a:prstGeom prst="rect">
            <a:avLst/>
          </a:prstGeom>
        </p:spPr>
        <p:txBody>
          <a:bodyPr vert="horz" wrap="square" lIns="0" tIns="12700" rIns="0" bIns="0" rtlCol="0">
            <a:spAutoFit/>
          </a:bodyPr>
          <a:lstStyle/>
          <a:p>
            <a:pPr marL="203200" marR="5080" indent="-191135">
              <a:spcBef>
                <a:spcPts val="100"/>
              </a:spcBef>
            </a:pPr>
            <a:r>
              <a:rPr sz="1400" spc="-5" dirty="0">
                <a:latin typeface="Calibri"/>
                <a:cs typeface="Calibri"/>
              </a:rPr>
              <a:t>•C</a:t>
            </a:r>
            <a:r>
              <a:rPr sz="1400" dirty="0">
                <a:latin typeface="Calibri"/>
                <a:cs typeface="Calibri"/>
              </a:rPr>
              <a:t>o</a:t>
            </a:r>
            <a:r>
              <a:rPr sz="1400" spc="-10" dirty="0">
                <a:latin typeface="Calibri"/>
                <a:cs typeface="Calibri"/>
              </a:rPr>
              <a:t>mp</a:t>
            </a:r>
            <a:r>
              <a:rPr sz="1400" spc="-15" dirty="0">
                <a:latin typeface="Calibri"/>
                <a:cs typeface="Calibri"/>
              </a:rPr>
              <a:t>e</a:t>
            </a:r>
            <a:r>
              <a:rPr sz="1400" spc="-5" dirty="0">
                <a:latin typeface="Calibri"/>
                <a:cs typeface="Calibri"/>
              </a:rPr>
              <a:t>t</a:t>
            </a:r>
            <a:r>
              <a:rPr sz="1400" dirty="0">
                <a:latin typeface="Calibri"/>
                <a:cs typeface="Calibri"/>
              </a:rPr>
              <a:t>i</a:t>
            </a:r>
            <a:r>
              <a:rPr sz="1400" spc="-5" dirty="0">
                <a:latin typeface="Calibri"/>
                <a:cs typeface="Calibri"/>
              </a:rPr>
              <a:t>t</a:t>
            </a:r>
            <a:r>
              <a:rPr sz="1400" dirty="0">
                <a:latin typeface="Calibri"/>
                <a:cs typeface="Calibri"/>
              </a:rPr>
              <a:t>i</a:t>
            </a:r>
            <a:r>
              <a:rPr sz="1400" spc="-15" dirty="0">
                <a:latin typeface="Calibri"/>
                <a:cs typeface="Calibri"/>
              </a:rPr>
              <a:t>v</a:t>
            </a:r>
            <a:r>
              <a:rPr sz="1400" dirty="0">
                <a:latin typeface="Calibri"/>
                <a:cs typeface="Calibri"/>
              </a:rPr>
              <a:t>e  </a:t>
            </a:r>
            <a:r>
              <a:rPr sz="1400" spc="-5" dirty="0">
                <a:latin typeface="Calibri"/>
                <a:cs typeface="Calibri"/>
              </a:rPr>
              <a:t>position</a:t>
            </a:r>
            <a:endParaRPr sz="1400">
              <a:latin typeface="Calibri"/>
              <a:cs typeface="Calibri"/>
            </a:endParaRPr>
          </a:p>
          <a:p>
            <a:pPr marL="155575" marR="5080" indent="-143510"/>
            <a:r>
              <a:rPr sz="1400" spc="-5" dirty="0">
                <a:latin typeface="Calibri"/>
                <a:cs typeface="Calibri"/>
              </a:rPr>
              <a:t>•C</a:t>
            </a:r>
            <a:r>
              <a:rPr sz="1400" dirty="0">
                <a:latin typeface="Calibri"/>
                <a:cs typeface="Calibri"/>
              </a:rPr>
              <a:t>o</a:t>
            </a:r>
            <a:r>
              <a:rPr sz="1400" spc="-10" dirty="0">
                <a:latin typeface="Calibri"/>
                <a:cs typeface="Calibri"/>
              </a:rPr>
              <a:t>mp</a:t>
            </a:r>
            <a:r>
              <a:rPr sz="1400" spc="-15" dirty="0">
                <a:latin typeface="Calibri"/>
                <a:cs typeface="Calibri"/>
              </a:rPr>
              <a:t>e</a:t>
            </a:r>
            <a:r>
              <a:rPr sz="1400" spc="-5" dirty="0">
                <a:latin typeface="Calibri"/>
                <a:cs typeface="Calibri"/>
              </a:rPr>
              <a:t>t</a:t>
            </a:r>
            <a:r>
              <a:rPr sz="1400" dirty="0">
                <a:latin typeface="Calibri"/>
                <a:cs typeface="Calibri"/>
              </a:rPr>
              <a:t>i</a:t>
            </a:r>
            <a:r>
              <a:rPr sz="1400" spc="-5" dirty="0">
                <a:latin typeface="Calibri"/>
                <a:cs typeface="Calibri"/>
              </a:rPr>
              <a:t>t</a:t>
            </a:r>
            <a:r>
              <a:rPr sz="1400" dirty="0">
                <a:latin typeface="Calibri"/>
                <a:cs typeface="Calibri"/>
              </a:rPr>
              <a:t>i</a:t>
            </a:r>
            <a:r>
              <a:rPr sz="1400" spc="-15" dirty="0">
                <a:latin typeface="Calibri"/>
                <a:cs typeface="Calibri"/>
              </a:rPr>
              <a:t>v</a:t>
            </a:r>
            <a:r>
              <a:rPr sz="1400" dirty="0">
                <a:latin typeface="Calibri"/>
                <a:cs typeface="Calibri"/>
              </a:rPr>
              <a:t>e  </a:t>
            </a:r>
            <a:r>
              <a:rPr sz="1400" spc="-10" dirty="0">
                <a:latin typeface="Calibri"/>
                <a:cs typeface="Calibri"/>
              </a:rPr>
              <a:t>dynamics</a:t>
            </a:r>
            <a:endParaRPr sz="1400">
              <a:latin typeface="Calibri"/>
              <a:cs typeface="Calibri"/>
            </a:endParaRPr>
          </a:p>
        </p:txBody>
      </p:sp>
      <p:sp>
        <p:nvSpPr>
          <p:cNvPr id="22" name="object 22"/>
          <p:cNvSpPr txBox="1"/>
          <p:nvPr/>
        </p:nvSpPr>
        <p:spPr>
          <a:xfrm>
            <a:off x="5764520" y="5465793"/>
            <a:ext cx="203835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(Soh </a:t>
            </a:r>
            <a:r>
              <a:rPr dirty="0">
                <a:latin typeface="Calibri"/>
                <a:cs typeface="Calibri"/>
              </a:rPr>
              <a:t>&amp; </a:t>
            </a:r>
            <a:r>
              <a:rPr spc="-10" dirty="0">
                <a:latin typeface="Calibri"/>
                <a:cs typeface="Calibri"/>
              </a:rPr>
              <a:t>Markus,</a:t>
            </a:r>
            <a:r>
              <a:rPr spc="-50" dirty="0">
                <a:latin typeface="Calibri"/>
                <a:cs typeface="Calibri"/>
              </a:rPr>
              <a:t> </a:t>
            </a:r>
            <a:r>
              <a:rPr dirty="0">
                <a:latin typeface="Calibri"/>
                <a:cs typeface="Calibri"/>
              </a:rPr>
              <a:t>1997)</a:t>
            </a:r>
            <a:endParaRPr>
              <a:latin typeface="Calibri"/>
              <a:cs typeface="Calibri"/>
            </a:endParaRPr>
          </a:p>
        </p:txBody>
      </p:sp>
    </p:spTree>
    <p:extLst>
      <p:ext uri="{BB962C8B-B14F-4D97-AF65-F5344CB8AC3E}">
        <p14:creationId xmlns:p14="http://schemas.microsoft.com/office/powerpoint/2010/main" val="2683202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101" y="39192"/>
            <a:ext cx="8227061" cy="512063"/>
          </a:xfrm>
          <a:prstGeom prst="rect">
            <a:avLst/>
          </a:prstGeom>
        </p:spPr>
        <p:txBody>
          <a:bodyPr vert="horz" wrap="square" lIns="0" tIns="13335" rIns="0" bIns="0" rtlCol="0">
            <a:spAutoFit/>
          </a:bodyPr>
          <a:lstStyle/>
          <a:p>
            <a:pPr marL="12700">
              <a:spcBef>
                <a:spcPts val="105"/>
              </a:spcBef>
            </a:pPr>
            <a:r>
              <a:rPr sz="3600" spc="-20" dirty="0"/>
              <a:t>Hierarchy </a:t>
            </a:r>
            <a:r>
              <a:rPr sz="3600" spc="-5" dirty="0"/>
              <a:t>of </a:t>
            </a:r>
            <a:r>
              <a:rPr sz="3600" dirty="0"/>
              <a:t>Impact </a:t>
            </a:r>
            <a:r>
              <a:rPr sz="3600" spc="-5" dirty="0"/>
              <a:t>of IT</a:t>
            </a:r>
            <a:r>
              <a:rPr sz="3600" spc="50" dirty="0"/>
              <a:t> </a:t>
            </a:r>
            <a:r>
              <a:rPr sz="3600" spc="-20" dirty="0"/>
              <a:t>Investments</a:t>
            </a:r>
            <a:endParaRPr sz="3600" dirty="0"/>
          </a:p>
        </p:txBody>
      </p:sp>
      <p:sp>
        <p:nvSpPr>
          <p:cNvPr id="3" name="object 3"/>
          <p:cNvSpPr txBox="1"/>
          <p:nvPr/>
        </p:nvSpPr>
        <p:spPr>
          <a:xfrm>
            <a:off x="4541521" y="5410201"/>
            <a:ext cx="2616835" cy="520655"/>
          </a:xfrm>
          <a:prstGeom prst="rect">
            <a:avLst/>
          </a:prstGeom>
          <a:ln w="9144">
            <a:solidFill>
              <a:srgbClr val="000000"/>
            </a:solidFill>
          </a:ln>
        </p:spPr>
        <p:txBody>
          <a:bodyPr vert="horz" wrap="square" lIns="0" tIns="27940" rIns="0" bIns="0" rtlCol="0">
            <a:spAutoFit/>
          </a:bodyPr>
          <a:lstStyle/>
          <a:p>
            <a:pPr marL="107314" marR="99695" indent="711200">
              <a:spcBef>
                <a:spcPts val="220"/>
              </a:spcBef>
            </a:pPr>
            <a:r>
              <a:rPr sz="1600" spc="-10" dirty="0">
                <a:latin typeface="Calibri"/>
                <a:cs typeface="Calibri"/>
              </a:rPr>
              <a:t>Firmwide </a:t>
            </a:r>
            <a:r>
              <a:rPr sz="1600" spc="-5" dirty="0">
                <a:latin typeface="Calibri"/>
                <a:cs typeface="Calibri"/>
              </a:rPr>
              <a:t>IT  </a:t>
            </a:r>
            <a:r>
              <a:rPr sz="1600" spc="-10" dirty="0">
                <a:latin typeface="Calibri"/>
                <a:cs typeface="Calibri"/>
              </a:rPr>
              <a:t>Infrastructure </a:t>
            </a:r>
            <a:r>
              <a:rPr sz="1600" spc="-5" dirty="0">
                <a:latin typeface="Calibri"/>
                <a:cs typeface="Calibri"/>
              </a:rPr>
              <a:t>Business</a:t>
            </a:r>
            <a:r>
              <a:rPr sz="1600" spc="-50" dirty="0">
                <a:latin typeface="Calibri"/>
                <a:cs typeface="Calibri"/>
              </a:rPr>
              <a:t> </a:t>
            </a:r>
            <a:r>
              <a:rPr sz="1600" spc="-20" dirty="0">
                <a:latin typeface="Calibri"/>
                <a:cs typeface="Calibri"/>
              </a:rPr>
              <a:t>Value</a:t>
            </a:r>
            <a:endParaRPr sz="1600">
              <a:latin typeface="Calibri"/>
              <a:cs typeface="Calibri"/>
            </a:endParaRPr>
          </a:p>
        </p:txBody>
      </p:sp>
      <p:sp>
        <p:nvSpPr>
          <p:cNvPr id="4" name="object 4"/>
          <p:cNvSpPr txBox="1"/>
          <p:nvPr/>
        </p:nvSpPr>
        <p:spPr>
          <a:xfrm>
            <a:off x="6804659" y="1219201"/>
            <a:ext cx="2208530" cy="521297"/>
          </a:xfrm>
          <a:prstGeom prst="rect">
            <a:avLst/>
          </a:prstGeom>
          <a:ln w="9144">
            <a:solidFill>
              <a:srgbClr val="000000"/>
            </a:solidFill>
          </a:ln>
        </p:spPr>
        <p:txBody>
          <a:bodyPr vert="horz" wrap="square" lIns="0" tIns="28575" rIns="0" bIns="0" rtlCol="0">
            <a:spAutoFit/>
          </a:bodyPr>
          <a:lstStyle/>
          <a:p>
            <a:pPr marL="492125" marR="165100" indent="-363220">
              <a:spcBef>
                <a:spcPts val="225"/>
              </a:spcBef>
            </a:pPr>
            <a:r>
              <a:rPr sz="1600" spc="-5" dirty="0">
                <a:latin typeface="Calibri"/>
                <a:cs typeface="Calibri"/>
              </a:rPr>
              <a:t>Business-Unit Financial  Business</a:t>
            </a:r>
            <a:r>
              <a:rPr sz="1600" spc="-80" dirty="0">
                <a:latin typeface="Calibri"/>
                <a:cs typeface="Calibri"/>
              </a:rPr>
              <a:t> </a:t>
            </a:r>
            <a:r>
              <a:rPr sz="1600" spc="-20" dirty="0">
                <a:latin typeface="Calibri"/>
                <a:cs typeface="Calibri"/>
              </a:rPr>
              <a:t>Value</a:t>
            </a:r>
            <a:endParaRPr sz="1600" dirty="0">
              <a:latin typeface="Calibri"/>
              <a:cs typeface="Calibri"/>
            </a:endParaRPr>
          </a:p>
        </p:txBody>
      </p:sp>
      <p:sp>
        <p:nvSpPr>
          <p:cNvPr id="5" name="object 5"/>
          <p:cNvSpPr txBox="1"/>
          <p:nvPr/>
        </p:nvSpPr>
        <p:spPr>
          <a:xfrm>
            <a:off x="5334001" y="4114801"/>
            <a:ext cx="2546985" cy="521297"/>
          </a:xfrm>
          <a:prstGeom prst="rect">
            <a:avLst/>
          </a:prstGeom>
          <a:ln w="9144">
            <a:solidFill>
              <a:srgbClr val="000000"/>
            </a:solidFill>
          </a:ln>
        </p:spPr>
        <p:txBody>
          <a:bodyPr vert="horz" wrap="square" lIns="0" tIns="28575" rIns="0" bIns="0" rtlCol="0">
            <a:spAutoFit/>
          </a:bodyPr>
          <a:lstStyle/>
          <a:p>
            <a:pPr marL="134620" marR="128905" indent="473709">
              <a:spcBef>
                <a:spcPts val="225"/>
              </a:spcBef>
            </a:pPr>
            <a:r>
              <a:rPr sz="1600" spc="-5" dirty="0">
                <a:latin typeface="Calibri"/>
                <a:cs typeface="Calibri"/>
              </a:rPr>
              <a:t>Business-Unit IT  Applications Business</a:t>
            </a:r>
            <a:r>
              <a:rPr sz="1600" spc="-85" dirty="0">
                <a:latin typeface="Calibri"/>
                <a:cs typeface="Calibri"/>
              </a:rPr>
              <a:t> </a:t>
            </a:r>
            <a:r>
              <a:rPr sz="1600" spc="-20" dirty="0">
                <a:latin typeface="Calibri"/>
                <a:cs typeface="Calibri"/>
              </a:rPr>
              <a:t>Value</a:t>
            </a:r>
            <a:endParaRPr sz="1600">
              <a:latin typeface="Calibri"/>
              <a:cs typeface="Calibri"/>
            </a:endParaRPr>
          </a:p>
        </p:txBody>
      </p:sp>
      <p:sp>
        <p:nvSpPr>
          <p:cNvPr id="6" name="object 6"/>
          <p:cNvSpPr txBox="1"/>
          <p:nvPr/>
        </p:nvSpPr>
        <p:spPr>
          <a:xfrm>
            <a:off x="5942077" y="2667001"/>
            <a:ext cx="2411095" cy="521297"/>
          </a:xfrm>
          <a:prstGeom prst="rect">
            <a:avLst/>
          </a:prstGeom>
          <a:ln w="9144">
            <a:solidFill>
              <a:srgbClr val="000000"/>
            </a:solidFill>
          </a:ln>
        </p:spPr>
        <p:txBody>
          <a:bodyPr vert="horz" wrap="square" lIns="0" tIns="28575" rIns="0" bIns="0" rtlCol="0">
            <a:spAutoFit/>
          </a:bodyPr>
          <a:lstStyle/>
          <a:p>
            <a:pPr marL="594995" marR="144780" indent="-491490">
              <a:spcBef>
                <a:spcPts val="225"/>
              </a:spcBef>
            </a:pPr>
            <a:r>
              <a:rPr sz="1600" spc="-5" dirty="0">
                <a:latin typeface="Calibri"/>
                <a:cs typeface="Calibri"/>
              </a:rPr>
              <a:t>Business-Unit </a:t>
            </a:r>
            <a:r>
              <a:rPr sz="1600" spc="-10" dirty="0">
                <a:latin typeface="Calibri"/>
                <a:cs typeface="Calibri"/>
              </a:rPr>
              <a:t>Operational  </a:t>
            </a:r>
            <a:r>
              <a:rPr sz="1600" spc="-5" dirty="0">
                <a:latin typeface="Calibri"/>
                <a:cs typeface="Calibri"/>
              </a:rPr>
              <a:t>Business</a:t>
            </a:r>
            <a:r>
              <a:rPr sz="1600" spc="-80" dirty="0">
                <a:latin typeface="Calibri"/>
                <a:cs typeface="Calibri"/>
              </a:rPr>
              <a:t> </a:t>
            </a:r>
            <a:r>
              <a:rPr sz="1600" spc="-20" dirty="0">
                <a:latin typeface="Calibri"/>
                <a:cs typeface="Calibri"/>
              </a:rPr>
              <a:t>Value</a:t>
            </a:r>
            <a:endParaRPr sz="1600">
              <a:latin typeface="Calibri"/>
              <a:cs typeface="Calibri"/>
            </a:endParaRPr>
          </a:p>
        </p:txBody>
      </p:sp>
      <p:sp>
        <p:nvSpPr>
          <p:cNvPr id="7" name="object 7"/>
          <p:cNvSpPr/>
          <p:nvPr/>
        </p:nvSpPr>
        <p:spPr>
          <a:xfrm>
            <a:off x="5989320" y="4857395"/>
            <a:ext cx="200660" cy="400685"/>
          </a:xfrm>
          <a:custGeom>
            <a:avLst/>
            <a:gdLst/>
            <a:ahLst/>
            <a:cxnLst/>
            <a:rect l="l" t="t" r="r" b="b"/>
            <a:pathLst>
              <a:path w="200660" h="400685">
                <a:moveTo>
                  <a:pt x="0" y="400405"/>
                </a:moveTo>
                <a:lnTo>
                  <a:pt x="200202" y="0"/>
                </a:lnTo>
              </a:path>
            </a:pathLst>
          </a:custGeom>
          <a:ln w="12700">
            <a:solidFill>
              <a:srgbClr val="000000"/>
            </a:solidFill>
          </a:ln>
        </p:spPr>
        <p:txBody>
          <a:bodyPr wrap="square" lIns="0" tIns="0" rIns="0" bIns="0" rtlCol="0"/>
          <a:lstStyle/>
          <a:p>
            <a:endParaRPr/>
          </a:p>
        </p:txBody>
      </p:sp>
      <p:sp>
        <p:nvSpPr>
          <p:cNvPr id="8" name="object 8"/>
          <p:cNvSpPr/>
          <p:nvPr/>
        </p:nvSpPr>
        <p:spPr>
          <a:xfrm>
            <a:off x="6149762" y="4800603"/>
            <a:ext cx="68580" cy="85725"/>
          </a:xfrm>
          <a:custGeom>
            <a:avLst/>
            <a:gdLst/>
            <a:ahLst/>
            <a:cxnLst/>
            <a:rect l="l" t="t" r="r" b="b"/>
            <a:pathLst>
              <a:path w="68579" h="85725">
                <a:moveTo>
                  <a:pt x="68160" y="0"/>
                </a:moveTo>
                <a:lnTo>
                  <a:pt x="0" y="51117"/>
                </a:lnTo>
                <a:lnTo>
                  <a:pt x="68160" y="85191"/>
                </a:lnTo>
                <a:lnTo>
                  <a:pt x="68160" y="0"/>
                </a:lnTo>
                <a:close/>
              </a:path>
            </a:pathLst>
          </a:custGeom>
          <a:solidFill>
            <a:srgbClr val="000000"/>
          </a:solidFill>
        </p:spPr>
        <p:txBody>
          <a:bodyPr wrap="square" lIns="0" tIns="0" rIns="0" bIns="0" rtlCol="0"/>
          <a:lstStyle/>
          <a:p>
            <a:endParaRPr/>
          </a:p>
        </p:txBody>
      </p:sp>
      <p:sp>
        <p:nvSpPr>
          <p:cNvPr id="9" name="object 9"/>
          <p:cNvSpPr/>
          <p:nvPr/>
        </p:nvSpPr>
        <p:spPr>
          <a:xfrm>
            <a:off x="6675120" y="3485795"/>
            <a:ext cx="200660" cy="400685"/>
          </a:xfrm>
          <a:custGeom>
            <a:avLst/>
            <a:gdLst/>
            <a:ahLst/>
            <a:cxnLst/>
            <a:rect l="l" t="t" r="r" b="b"/>
            <a:pathLst>
              <a:path w="200660" h="400685">
                <a:moveTo>
                  <a:pt x="0" y="400405"/>
                </a:moveTo>
                <a:lnTo>
                  <a:pt x="200202" y="0"/>
                </a:lnTo>
              </a:path>
            </a:pathLst>
          </a:custGeom>
          <a:ln w="12700">
            <a:solidFill>
              <a:srgbClr val="000000"/>
            </a:solidFill>
          </a:ln>
        </p:spPr>
        <p:txBody>
          <a:bodyPr wrap="square" lIns="0" tIns="0" rIns="0" bIns="0" rtlCol="0"/>
          <a:lstStyle/>
          <a:p>
            <a:endParaRPr/>
          </a:p>
        </p:txBody>
      </p:sp>
      <p:sp>
        <p:nvSpPr>
          <p:cNvPr id="10" name="object 10"/>
          <p:cNvSpPr/>
          <p:nvPr/>
        </p:nvSpPr>
        <p:spPr>
          <a:xfrm>
            <a:off x="6835562" y="3429003"/>
            <a:ext cx="68580" cy="85725"/>
          </a:xfrm>
          <a:custGeom>
            <a:avLst/>
            <a:gdLst/>
            <a:ahLst/>
            <a:cxnLst/>
            <a:rect l="l" t="t" r="r" b="b"/>
            <a:pathLst>
              <a:path w="68579" h="85725">
                <a:moveTo>
                  <a:pt x="68160" y="0"/>
                </a:moveTo>
                <a:lnTo>
                  <a:pt x="0" y="51117"/>
                </a:lnTo>
                <a:lnTo>
                  <a:pt x="68160" y="85191"/>
                </a:lnTo>
                <a:lnTo>
                  <a:pt x="68160" y="0"/>
                </a:lnTo>
                <a:close/>
              </a:path>
            </a:pathLst>
          </a:custGeom>
          <a:solidFill>
            <a:srgbClr val="000000"/>
          </a:solidFill>
        </p:spPr>
        <p:txBody>
          <a:bodyPr wrap="square" lIns="0" tIns="0" rIns="0" bIns="0" rtlCol="0"/>
          <a:lstStyle/>
          <a:p>
            <a:endParaRPr/>
          </a:p>
        </p:txBody>
      </p:sp>
      <p:sp>
        <p:nvSpPr>
          <p:cNvPr id="11" name="object 11"/>
          <p:cNvSpPr/>
          <p:nvPr/>
        </p:nvSpPr>
        <p:spPr>
          <a:xfrm>
            <a:off x="7437120" y="2037995"/>
            <a:ext cx="200660" cy="400685"/>
          </a:xfrm>
          <a:custGeom>
            <a:avLst/>
            <a:gdLst/>
            <a:ahLst/>
            <a:cxnLst/>
            <a:rect l="l" t="t" r="r" b="b"/>
            <a:pathLst>
              <a:path w="200660" h="400685">
                <a:moveTo>
                  <a:pt x="0" y="400405"/>
                </a:moveTo>
                <a:lnTo>
                  <a:pt x="200202" y="0"/>
                </a:lnTo>
              </a:path>
            </a:pathLst>
          </a:custGeom>
          <a:ln w="12700">
            <a:solidFill>
              <a:srgbClr val="000000"/>
            </a:solidFill>
          </a:ln>
        </p:spPr>
        <p:txBody>
          <a:bodyPr wrap="square" lIns="0" tIns="0" rIns="0" bIns="0" rtlCol="0"/>
          <a:lstStyle/>
          <a:p>
            <a:endParaRPr/>
          </a:p>
        </p:txBody>
      </p:sp>
      <p:sp>
        <p:nvSpPr>
          <p:cNvPr id="12" name="object 12"/>
          <p:cNvSpPr/>
          <p:nvPr/>
        </p:nvSpPr>
        <p:spPr>
          <a:xfrm>
            <a:off x="7597562" y="1981203"/>
            <a:ext cx="68580" cy="85725"/>
          </a:xfrm>
          <a:custGeom>
            <a:avLst/>
            <a:gdLst/>
            <a:ahLst/>
            <a:cxnLst/>
            <a:rect l="l" t="t" r="r" b="b"/>
            <a:pathLst>
              <a:path w="68579" h="85725">
                <a:moveTo>
                  <a:pt x="68160" y="0"/>
                </a:moveTo>
                <a:lnTo>
                  <a:pt x="0" y="51117"/>
                </a:lnTo>
                <a:lnTo>
                  <a:pt x="68160" y="85191"/>
                </a:lnTo>
                <a:lnTo>
                  <a:pt x="68160" y="0"/>
                </a:lnTo>
                <a:close/>
              </a:path>
            </a:pathLst>
          </a:custGeom>
          <a:solidFill>
            <a:srgbClr val="000000"/>
          </a:solidFill>
        </p:spPr>
        <p:txBody>
          <a:bodyPr wrap="square" lIns="0" tIns="0" rIns="0" bIns="0" rtlCol="0"/>
          <a:lstStyle/>
          <a:p>
            <a:endParaRPr/>
          </a:p>
        </p:txBody>
      </p:sp>
      <p:sp>
        <p:nvSpPr>
          <p:cNvPr id="13" name="object 13"/>
          <p:cNvSpPr/>
          <p:nvPr/>
        </p:nvSpPr>
        <p:spPr>
          <a:xfrm>
            <a:off x="8427719" y="2267827"/>
            <a:ext cx="1498600" cy="3371215"/>
          </a:xfrm>
          <a:custGeom>
            <a:avLst/>
            <a:gdLst/>
            <a:ahLst/>
            <a:cxnLst/>
            <a:rect l="l" t="t" r="r" b="b"/>
            <a:pathLst>
              <a:path w="1498600" h="3371215">
                <a:moveTo>
                  <a:pt x="0" y="3370973"/>
                </a:moveTo>
                <a:lnTo>
                  <a:pt x="1498206" y="0"/>
                </a:lnTo>
              </a:path>
            </a:pathLst>
          </a:custGeom>
          <a:ln w="12700">
            <a:solidFill>
              <a:srgbClr val="000000"/>
            </a:solidFill>
          </a:ln>
        </p:spPr>
        <p:txBody>
          <a:bodyPr wrap="square" lIns="0" tIns="0" rIns="0" bIns="0" rtlCol="0"/>
          <a:lstStyle/>
          <a:p>
            <a:endParaRPr/>
          </a:p>
        </p:txBody>
      </p:sp>
      <p:sp>
        <p:nvSpPr>
          <p:cNvPr id="14" name="object 14"/>
          <p:cNvSpPr/>
          <p:nvPr/>
        </p:nvSpPr>
        <p:spPr>
          <a:xfrm>
            <a:off x="9885957" y="2209804"/>
            <a:ext cx="69850" cy="85725"/>
          </a:xfrm>
          <a:custGeom>
            <a:avLst/>
            <a:gdLst/>
            <a:ahLst/>
            <a:cxnLst/>
            <a:rect l="l" t="t" r="r" b="b"/>
            <a:pathLst>
              <a:path w="69850" h="85725">
                <a:moveTo>
                  <a:pt x="65760" y="0"/>
                </a:moveTo>
                <a:lnTo>
                  <a:pt x="0" y="54152"/>
                </a:lnTo>
                <a:lnTo>
                  <a:pt x="69634" y="85102"/>
                </a:lnTo>
                <a:lnTo>
                  <a:pt x="65760" y="0"/>
                </a:lnTo>
                <a:close/>
              </a:path>
            </a:pathLst>
          </a:custGeom>
          <a:solidFill>
            <a:srgbClr val="000000"/>
          </a:solidFill>
        </p:spPr>
        <p:txBody>
          <a:bodyPr wrap="square" lIns="0" tIns="0" rIns="0" bIns="0" rtlCol="0"/>
          <a:lstStyle/>
          <a:p>
            <a:endParaRPr/>
          </a:p>
        </p:txBody>
      </p:sp>
      <p:sp>
        <p:nvSpPr>
          <p:cNvPr id="15" name="object 15"/>
          <p:cNvSpPr txBox="1"/>
          <p:nvPr/>
        </p:nvSpPr>
        <p:spPr>
          <a:xfrm>
            <a:off x="9268777" y="3903979"/>
            <a:ext cx="911860" cy="574040"/>
          </a:xfrm>
          <a:prstGeom prst="rect">
            <a:avLst/>
          </a:prstGeom>
        </p:spPr>
        <p:txBody>
          <a:bodyPr vert="horz" wrap="square" lIns="0" tIns="12700" rIns="0" bIns="0" rtlCol="0">
            <a:spAutoFit/>
          </a:bodyPr>
          <a:lstStyle/>
          <a:p>
            <a:pPr marL="12700" marR="5080">
              <a:spcBef>
                <a:spcPts val="100"/>
              </a:spcBef>
            </a:pPr>
            <a:r>
              <a:rPr spc="-10" dirty="0">
                <a:latin typeface="Calibri"/>
                <a:cs typeface="Calibri"/>
              </a:rPr>
              <a:t>Dilution  </a:t>
            </a:r>
            <a:r>
              <a:rPr spc="-5" dirty="0">
                <a:latin typeface="Calibri"/>
                <a:cs typeface="Calibri"/>
              </a:rPr>
              <a:t>of</a:t>
            </a:r>
            <a:r>
              <a:rPr spc="-75" dirty="0">
                <a:latin typeface="Calibri"/>
                <a:cs typeface="Calibri"/>
              </a:rPr>
              <a:t> </a:t>
            </a:r>
            <a:r>
              <a:rPr spc="-5" dirty="0">
                <a:latin typeface="Calibri"/>
                <a:cs typeface="Calibri"/>
              </a:rPr>
              <a:t>Impact</a:t>
            </a:r>
            <a:endParaRPr>
              <a:latin typeface="Calibri"/>
              <a:cs typeface="Calibri"/>
            </a:endParaRPr>
          </a:p>
        </p:txBody>
      </p:sp>
      <p:sp>
        <p:nvSpPr>
          <p:cNvPr id="16" name="object 16"/>
          <p:cNvSpPr/>
          <p:nvPr/>
        </p:nvSpPr>
        <p:spPr>
          <a:xfrm>
            <a:off x="4389120" y="6324600"/>
            <a:ext cx="4584700" cy="0"/>
          </a:xfrm>
          <a:custGeom>
            <a:avLst/>
            <a:gdLst/>
            <a:ahLst/>
            <a:cxnLst/>
            <a:rect l="l" t="t" r="r" b="b"/>
            <a:pathLst>
              <a:path w="4584700">
                <a:moveTo>
                  <a:pt x="0" y="0"/>
                </a:moveTo>
                <a:lnTo>
                  <a:pt x="4584700" y="0"/>
                </a:lnTo>
              </a:path>
            </a:pathLst>
          </a:custGeom>
          <a:ln w="12700">
            <a:solidFill>
              <a:srgbClr val="000000"/>
            </a:solidFill>
          </a:ln>
        </p:spPr>
        <p:txBody>
          <a:bodyPr wrap="square" lIns="0" tIns="0" rIns="0" bIns="0" rtlCol="0"/>
          <a:lstStyle/>
          <a:p>
            <a:endParaRPr/>
          </a:p>
        </p:txBody>
      </p:sp>
      <p:sp>
        <p:nvSpPr>
          <p:cNvPr id="17" name="object 17"/>
          <p:cNvSpPr/>
          <p:nvPr/>
        </p:nvSpPr>
        <p:spPr>
          <a:xfrm>
            <a:off x="8961122" y="6286497"/>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8" name="object 18"/>
          <p:cNvSpPr txBox="1"/>
          <p:nvPr/>
        </p:nvSpPr>
        <p:spPr>
          <a:xfrm>
            <a:off x="9268777" y="6113779"/>
            <a:ext cx="48514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T</a:t>
            </a:r>
            <a:r>
              <a:rPr spc="-10" dirty="0">
                <a:latin typeface="Calibri"/>
                <a:cs typeface="Calibri"/>
              </a:rPr>
              <a:t>i</a:t>
            </a:r>
            <a:r>
              <a:rPr dirty="0">
                <a:latin typeface="Calibri"/>
                <a:cs typeface="Calibri"/>
              </a:rPr>
              <a:t>me</a:t>
            </a:r>
            <a:endParaRPr>
              <a:latin typeface="Calibri"/>
              <a:cs typeface="Calibri"/>
            </a:endParaRPr>
          </a:p>
        </p:txBody>
      </p:sp>
      <p:sp>
        <p:nvSpPr>
          <p:cNvPr id="19" name="object 19"/>
          <p:cNvSpPr txBox="1"/>
          <p:nvPr/>
        </p:nvSpPr>
        <p:spPr>
          <a:xfrm>
            <a:off x="1174749" y="1421780"/>
            <a:ext cx="2108835" cy="627736"/>
          </a:xfrm>
          <a:prstGeom prst="rect">
            <a:avLst/>
          </a:prstGeom>
        </p:spPr>
        <p:txBody>
          <a:bodyPr vert="horz" wrap="square" lIns="0" tIns="12065" rIns="0" bIns="0" rtlCol="0">
            <a:spAutoFit/>
          </a:bodyPr>
          <a:lstStyle/>
          <a:p>
            <a:pPr marL="12700">
              <a:spcBef>
                <a:spcPts val="95"/>
              </a:spcBef>
            </a:pPr>
            <a:r>
              <a:rPr sz="2000" b="1" spc="-5" dirty="0">
                <a:latin typeface="Calibri"/>
                <a:cs typeface="Calibri"/>
              </a:rPr>
              <a:t>Business </a:t>
            </a:r>
            <a:r>
              <a:rPr sz="2000" b="1" spc="-10" dirty="0">
                <a:latin typeface="Calibri"/>
                <a:cs typeface="Calibri"/>
              </a:rPr>
              <a:t>value</a:t>
            </a:r>
            <a:r>
              <a:rPr sz="2000" b="1" spc="-30" dirty="0">
                <a:latin typeface="Calibri"/>
                <a:cs typeface="Calibri"/>
              </a:rPr>
              <a:t> </a:t>
            </a:r>
            <a:r>
              <a:rPr sz="2000" b="1" spc="-10" dirty="0">
                <a:latin typeface="Calibri"/>
                <a:cs typeface="Calibri"/>
              </a:rPr>
              <a:t>measures</a:t>
            </a:r>
            <a:endParaRPr sz="2000" dirty="0">
              <a:latin typeface="Calibri"/>
              <a:cs typeface="Calibri"/>
            </a:endParaRPr>
          </a:p>
        </p:txBody>
      </p:sp>
      <p:sp>
        <p:nvSpPr>
          <p:cNvPr id="20" name="object 20"/>
          <p:cNvSpPr txBox="1"/>
          <p:nvPr/>
        </p:nvSpPr>
        <p:spPr>
          <a:xfrm>
            <a:off x="4138091" y="1160399"/>
            <a:ext cx="1706880" cy="793750"/>
          </a:xfrm>
          <a:prstGeom prst="rect">
            <a:avLst/>
          </a:prstGeom>
        </p:spPr>
        <p:txBody>
          <a:bodyPr vert="horz" wrap="square" lIns="0" tIns="55244" rIns="0" bIns="0" rtlCol="0">
            <a:spAutoFit/>
          </a:bodyPr>
          <a:lstStyle/>
          <a:p>
            <a:pPr marL="12700">
              <a:spcBef>
                <a:spcPts val="434"/>
              </a:spcBef>
            </a:pPr>
            <a:r>
              <a:rPr sz="1400" spc="-10" dirty="0">
                <a:latin typeface="Calibri"/>
                <a:cs typeface="Calibri"/>
              </a:rPr>
              <a:t>•Revenue</a:t>
            </a:r>
            <a:r>
              <a:rPr sz="1400" spc="-65" dirty="0">
                <a:latin typeface="Calibri"/>
                <a:cs typeface="Calibri"/>
              </a:rPr>
              <a:t> </a:t>
            </a:r>
            <a:r>
              <a:rPr sz="1400" spc="-5" dirty="0">
                <a:latin typeface="Calibri"/>
                <a:cs typeface="Calibri"/>
              </a:rPr>
              <a:t>growth</a:t>
            </a:r>
            <a:endParaRPr sz="1400" dirty="0">
              <a:latin typeface="Calibri"/>
              <a:cs typeface="Calibri"/>
            </a:endParaRPr>
          </a:p>
          <a:p>
            <a:pPr marL="12700">
              <a:spcBef>
                <a:spcPts val="335"/>
              </a:spcBef>
            </a:pPr>
            <a:r>
              <a:rPr sz="1400" spc="-10" dirty="0">
                <a:latin typeface="Calibri"/>
                <a:cs typeface="Calibri"/>
              </a:rPr>
              <a:t>•Return </a:t>
            </a:r>
            <a:r>
              <a:rPr sz="1400" dirty="0">
                <a:latin typeface="Calibri"/>
                <a:cs typeface="Calibri"/>
              </a:rPr>
              <a:t>of</a:t>
            </a:r>
            <a:r>
              <a:rPr sz="1400" spc="-65" dirty="0">
                <a:latin typeface="Calibri"/>
                <a:cs typeface="Calibri"/>
              </a:rPr>
              <a:t> </a:t>
            </a:r>
            <a:r>
              <a:rPr sz="1400" spc="-5" dirty="0">
                <a:latin typeface="Calibri"/>
                <a:cs typeface="Calibri"/>
              </a:rPr>
              <a:t>assets</a:t>
            </a:r>
            <a:endParaRPr sz="1400" dirty="0">
              <a:latin typeface="Calibri"/>
              <a:cs typeface="Calibri"/>
            </a:endParaRPr>
          </a:p>
          <a:p>
            <a:pPr marL="12700">
              <a:spcBef>
                <a:spcPts val="335"/>
              </a:spcBef>
            </a:pPr>
            <a:r>
              <a:rPr sz="1400" spc="-10" dirty="0">
                <a:latin typeface="Calibri"/>
                <a:cs typeface="Calibri"/>
              </a:rPr>
              <a:t>•Revenue by</a:t>
            </a:r>
            <a:r>
              <a:rPr sz="1400" spc="-50" dirty="0">
                <a:latin typeface="Calibri"/>
                <a:cs typeface="Calibri"/>
              </a:rPr>
              <a:t> </a:t>
            </a:r>
            <a:r>
              <a:rPr sz="1400" spc="-5" dirty="0">
                <a:latin typeface="Calibri"/>
                <a:cs typeface="Calibri"/>
              </a:rPr>
              <a:t>employee</a:t>
            </a:r>
            <a:endParaRPr sz="1400" dirty="0">
              <a:latin typeface="Calibri"/>
              <a:cs typeface="Calibri"/>
            </a:endParaRPr>
          </a:p>
        </p:txBody>
      </p:sp>
      <p:sp>
        <p:nvSpPr>
          <p:cNvPr id="21" name="object 21"/>
          <p:cNvSpPr txBox="1"/>
          <p:nvPr/>
        </p:nvSpPr>
        <p:spPr>
          <a:xfrm>
            <a:off x="2593339" y="2353158"/>
            <a:ext cx="2901950" cy="985519"/>
          </a:xfrm>
          <a:prstGeom prst="rect">
            <a:avLst/>
          </a:prstGeom>
        </p:spPr>
        <p:txBody>
          <a:bodyPr vert="horz" wrap="square" lIns="0" tIns="119380" rIns="0" bIns="0" rtlCol="0">
            <a:spAutoFit/>
          </a:bodyPr>
          <a:lstStyle/>
          <a:p>
            <a:pPr marL="12700">
              <a:spcBef>
                <a:spcPts val="940"/>
              </a:spcBef>
            </a:pPr>
            <a:r>
              <a:rPr sz="1400" spc="-5" dirty="0">
                <a:latin typeface="Calibri"/>
                <a:cs typeface="Calibri"/>
              </a:rPr>
              <a:t>•Time </a:t>
            </a:r>
            <a:r>
              <a:rPr sz="1400" spc="-10" dirty="0">
                <a:latin typeface="Calibri"/>
                <a:cs typeface="Calibri"/>
              </a:rPr>
              <a:t>to </a:t>
            </a:r>
            <a:r>
              <a:rPr sz="1400" spc="-5" dirty="0">
                <a:latin typeface="Calibri"/>
                <a:cs typeface="Calibri"/>
              </a:rPr>
              <a:t>bring </a:t>
            </a:r>
            <a:r>
              <a:rPr sz="1400" dirty="0">
                <a:latin typeface="Calibri"/>
                <a:cs typeface="Calibri"/>
              </a:rPr>
              <a:t>a </a:t>
            </a:r>
            <a:r>
              <a:rPr sz="1400" spc="-10" dirty="0">
                <a:latin typeface="Calibri"/>
                <a:cs typeface="Calibri"/>
              </a:rPr>
              <a:t>new product to</a:t>
            </a:r>
            <a:r>
              <a:rPr sz="1400" spc="5" dirty="0">
                <a:latin typeface="Calibri"/>
                <a:cs typeface="Calibri"/>
              </a:rPr>
              <a:t> </a:t>
            </a:r>
            <a:r>
              <a:rPr sz="1400" spc="-15" dirty="0">
                <a:latin typeface="Calibri"/>
                <a:cs typeface="Calibri"/>
              </a:rPr>
              <a:t>market</a:t>
            </a:r>
            <a:endParaRPr sz="1400" dirty="0">
              <a:latin typeface="Calibri"/>
              <a:cs typeface="Calibri"/>
            </a:endParaRPr>
          </a:p>
          <a:p>
            <a:pPr marL="12700">
              <a:spcBef>
                <a:spcPts val="840"/>
              </a:spcBef>
            </a:pPr>
            <a:r>
              <a:rPr sz="1400" spc="-5" dirty="0">
                <a:latin typeface="Calibri"/>
                <a:cs typeface="Calibri"/>
              </a:rPr>
              <a:t>•Sales from </a:t>
            </a:r>
            <a:r>
              <a:rPr sz="1400" spc="-10" dirty="0">
                <a:latin typeface="Calibri"/>
                <a:cs typeface="Calibri"/>
              </a:rPr>
              <a:t>new</a:t>
            </a:r>
            <a:r>
              <a:rPr sz="1400" spc="-65" dirty="0">
                <a:latin typeface="Calibri"/>
                <a:cs typeface="Calibri"/>
              </a:rPr>
              <a:t> </a:t>
            </a:r>
            <a:r>
              <a:rPr sz="1400" spc="-10" dirty="0">
                <a:latin typeface="Calibri"/>
                <a:cs typeface="Calibri"/>
              </a:rPr>
              <a:t>products</a:t>
            </a:r>
            <a:endParaRPr sz="1400" dirty="0">
              <a:latin typeface="Calibri"/>
              <a:cs typeface="Calibri"/>
            </a:endParaRPr>
          </a:p>
          <a:p>
            <a:pPr marL="12700">
              <a:spcBef>
                <a:spcPts val="840"/>
              </a:spcBef>
            </a:pPr>
            <a:r>
              <a:rPr sz="1400" spc="-10" dirty="0">
                <a:latin typeface="Calibri"/>
                <a:cs typeface="Calibri"/>
              </a:rPr>
              <a:t>•Product/service </a:t>
            </a:r>
            <a:r>
              <a:rPr sz="1400" spc="-5" dirty="0">
                <a:latin typeface="Calibri"/>
                <a:cs typeface="Calibri"/>
              </a:rPr>
              <a:t>quality</a:t>
            </a:r>
            <a:endParaRPr sz="1400" dirty="0">
              <a:latin typeface="Calibri"/>
              <a:cs typeface="Calibri"/>
            </a:endParaRPr>
          </a:p>
        </p:txBody>
      </p:sp>
      <p:sp>
        <p:nvSpPr>
          <p:cNvPr id="22" name="object 22"/>
          <p:cNvSpPr txBox="1"/>
          <p:nvPr/>
        </p:nvSpPr>
        <p:spPr>
          <a:xfrm>
            <a:off x="1983741" y="4029557"/>
            <a:ext cx="2806065" cy="665480"/>
          </a:xfrm>
          <a:prstGeom prst="rect">
            <a:avLst/>
          </a:prstGeom>
        </p:spPr>
        <p:txBody>
          <a:bodyPr vert="horz" wrap="square" lIns="0" tIns="119380" rIns="0" bIns="0" rtlCol="0">
            <a:spAutoFit/>
          </a:bodyPr>
          <a:lstStyle/>
          <a:p>
            <a:pPr marL="12700">
              <a:spcBef>
                <a:spcPts val="940"/>
              </a:spcBef>
            </a:pPr>
            <a:r>
              <a:rPr sz="1400" spc="-5" dirty="0">
                <a:latin typeface="Calibri"/>
                <a:cs typeface="Calibri"/>
              </a:rPr>
              <a:t>•Time </a:t>
            </a:r>
            <a:r>
              <a:rPr sz="1400" spc="-10" dirty="0">
                <a:latin typeface="Calibri"/>
                <a:cs typeface="Calibri"/>
              </a:rPr>
              <a:t>to </a:t>
            </a:r>
            <a:r>
              <a:rPr sz="1400" spc="-5" dirty="0">
                <a:latin typeface="Calibri"/>
                <a:cs typeface="Calibri"/>
              </a:rPr>
              <a:t>implement </a:t>
            </a:r>
            <a:r>
              <a:rPr sz="1400" dirty="0">
                <a:latin typeface="Calibri"/>
                <a:cs typeface="Calibri"/>
              </a:rPr>
              <a:t>a </a:t>
            </a:r>
            <a:r>
              <a:rPr sz="1400" spc="-10" dirty="0">
                <a:latin typeface="Calibri"/>
                <a:cs typeface="Calibri"/>
              </a:rPr>
              <a:t>new</a:t>
            </a:r>
            <a:r>
              <a:rPr sz="1400" spc="-40" dirty="0">
                <a:latin typeface="Calibri"/>
                <a:cs typeface="Calibri"/>
              </a:rPr>
              <a:t> </a:t>
            </a:r>
            <a:r>
              <a:rPr sz="1400" spc="-5" dirty="0">
                <a:latin typeface="Calibri"/>
                <a:cs typeface="Calibri"/>
              </a:rPr>
              <a:t>application</a:t>
            </a:r>
            <a:endParaRPr sz="1400">
              <a:latin typeface="Calibri"/>
              <a:cs typeface="Calibri"/>
            </a:endParaRPr>
          </a:p>
          <a:p>
            <a:pPr marL="12700">
              <a:spcBef>
                <a:spcPts val="840"/>
              </a:spcBef>
            </a:pPr>
            <a:r>
              <a:rPr sz="1400" spc="-5" dirty="0">
                <a:latin typeface="Calibri"/>
                <a:cs typeface="Calibri"/>
              </a:rPr>
              <a:t>•Cost </a:t>
            </a:r>
            <a:r>
              <a:rPr sz="1400" spc="-10" dirty="0">
                <a:latin typeface="Calibri"/>
                <a:cs typeface="Calibri"/>
              </a:rPr>
              <a:t>to </a:t>
            </a:r>
            <a:r>
              <a:rPr sz="1400" spc="-5" dirty="0">
                <a:latin typeface="Calibri"/>
                <a:cs typeface="Calibri"/>
              </a:rPr>
              <a:t>implement </a:t>
            </a:r>
            <a:r>
              <a:rPr sz="1400" dirty="0">
                <a:latin typeface="Calibri"/>
                <a:cs typeface="Calibri"/>
              </a:rPr>
              <a:t>a </a:t>
            </a:r>
            <a:r>
              <a:rPr sz="1400" spc="-10" dirty="0">
                <a:latin typeface="Calibri"/>
                <a:cs typeface="Calibri"/>
              </a:rPr>
              <a:t>new</a:t>
            </a:r>
            <a:r>
              <a:rPr sz="1400" spc="-40" dirty="0">
                <a:latin typeface="Calibri"/>
                <a:cs typeface="Calibri"/>
              </a:rPr>
              <a:t> </a:t>
            </a:r>
            <a:r>
              <a:rPr sz="1400" spc="-5" dirty="0">
                <a:latin typeface="Calibri"/>
                <a:cs typeface="Calibri"/>
              </a:rPr>
              <a:t>application</a:t>
            </a:r>
            <a:endParaRPr sz="1400">
              <a:latin typeface="Calibri"/>
              <a:cs typeface="Calibri"/>
            </a:endParaRPr>
          </a:p>
        </p:txBody>
      </p:sp>
      <p:sp>
        <p:nvSpPr>
          <p:cNvPr id="23" name="object 23"/>
          <p:cNvSpPr txBox="1"/>
          <p:nvPr/>
        </p:nvSpPr>
        <p:spPr>
          <a:xfrm>
            <a:off x="1831341" y="5172557"/>
            <a:ext cx="1919605" cy="665480"/>
          </a:xfrm>
          <a:prstGeom prst="rect">
            <a:avLst/>
          </a:prstGeom>
        </p:spPr>
        <p:txBody>
          <a:bodyPr vert="horz" wrap="square" lIns="0" tIns="119380" rIns="0" bIns="0" rtlCol="0">
            <a:spAutoFit/>
          </a:bodyPr>
          <a:lstStyle/>
          <a:p>
            <a:pPr marL="12700">
              <a:spcBef>
                <a:spcPts val="940"/>
              </a:spcBef>
            </a:pPr>
            <a:r>
              <a:rPr sz="1400" spc="-10" dirty="0">
                <a:latin typeface="Calibri"/>
                <a:cs typeface="Calibri"/>
              </a:rPr>
              <a:t>•Infrastructure</a:t>
            </a:r>
            <a:r>
              <a:rPr sz="1400" spc="-50" dirty="0">
                <a:latin typeface="Calibri"/>
                <a:cs typeface="Calibri"/>
              </a:rPr>
              <a:t> </a:t>
            </a:r>
            <a:r>
              <a:rPr sz="1400" spc="-5" dirty="0">
                <a:latin typeface="Calibri"/>
                <a:cs typeface="Calibri"/>
              </a:rPr>
              <a:t>availability</a:t>
            </a:r>
            <a:endParaRPr sz="1400">
              <a:latin typeface="Calibri"/>
              <a:cs typeface="Calibri"/>
            </a:endParaRPr>
          </a:p>
          <a:p>
            <a:pPr marL="12700">
              <a:spcBef>
                <a:spcPts val="840"/>
              </a:spcBef>
            </a:pPr>
            <a:r>
              <a:rPr sz="1400" spc="-5" dirty="0">
                <a:latin typeface="Calibri"/>
                <a:cs typeface="Calibri"/>
              </a:rPr>
              <a:t>•Cost per</a:t>
            </a:r>
            <a:r>
              <a:rPr sz="1400" spc="-70" dirty="0">
                <a:latin typeface="Calibri"/>
                <a:cs typeface="Calibri"/>
              </a:rPr>
              <a:t> </a:t>
            </a:r>
            <a:r>
              <a:rPr sz="1400" spc="-5" dirty="0">
                <a:latin typeface="Calibri"/>
                <a:cs typeface="Calibri"/>
              </a:rPr>
              <a:t>transaction</a:t>
            </a:r>
            <a:endParaRPr sz="1400">
              <a:latin typeface="Calibri"/>
              <a:cs typeface="Calibri"/>
            </a:endParaRPr>
          </a:p>
        </p:txBody>
      </p:sp>
      <p:sp>
        <p:nvSpPr>
          <p:cNvPr id="24" name="object 24"/>
          <p:cNvSpPr txBox="1"/>
          <p:nvPr/>
        </p:nvSpPr>
        <p:spPr>
          <a:xfrm>
            <a:off x="1831341" y="5918709"/>
            <a:ext cx="1617345" cy="228909"/>
          </a:xfrm>
          <a:prstGeom prst="rect">
            <a:avLst/>
          </a:prstGeom>
        </p:spPr>
        <p:txBody>
          <a:bodyPr vert="horz" wrap="square" lIns="0" tIns="13335" rIns="0" bIns="0" rtlCol="0">
            <a:spAutoFit/>
          </a:bodyPr>
          <a:lstStyle/>
          <a:p>
            <a:pPr marL="12700">
              <a:spcBef>
                <a:spcPts val="105"/>
              </a:spcBef>
            </a:pPr>
            <a:r>
              <a:rPr sz="1400" spc="-5" dirty="0">
                <a:latin typeface="Calibri"/>
                <a:cs typeface="Calibri"/>
              </a:rPr>
              <a:t>•Cost per</a:t>
            </a:r>
            <a:r>
              <a:rPr sz="1400" spc="-75" dirty="0">
                <a:latin typeface="Calibri"/>
                <a:cs typeface="Calibri"/>
              </a:rPr>
              <a:t> </a:t>
            </a:r>
            <a:r>
              <a:rPr sz="1400" spc="-5" dirty="0">
                <a:latin typeface="Calibri"/>
                <a:cs typeface="Calibri"/>
              </a:rPr>
              <a:t>workstation</a:t>
            </a:r>
            <a:endParaRPr sz="1400">
              <a:latin typeface="Calibri"/>
              <a:cs typeface="Calibri"/>
            </a:endParaRPr>
          </a:p>
        </p:txBody>
      </p:sp>
      <p:sp>
        <p:nvSpPr>
          <p:cNvPr id="25" name="object 25"/>
          <p:cNvSpPr txBox="1"/>
          <p:nvPr/>
        </p:nvSpPr>
        <p:spPr>
          <a:xfrm>
            <a:off x="9055101" y="1240027"/>
            <a:ext cx="1379855" cy="513080"/>
          </a:xfrm>
          <a:prstGeom prst="rect">
            <a:avLst/>
          </a:prstGeom>
        </p:spPr>
        <p:txBody>
          <a:bodyPr vert="horz" wrap="square" lIns="0" tIns="12065" rIns="0" bIns="0" rtlCol="0">
            <a:spAutoFit/>
          </a:bodyPr>
          <a:lstStyle/>
          <a:p>
            <a:pPr marL="791210" marR="5080" indent="-779145">
              <a:spcBef>
                <a:spcPts val="95"/>
              </a:spcBef>
              <a:tabLst>
                <a:tab pos="481965" algn="l"/>
                <a:tab pos="791210" algn="l"/>
              </a:tabLst>
            </a:pPr>
            <a:r>
              <a:rPr sz="1600" u="sng" spc="-5" dirty="0">
                <a:latin typeface="Calibri"/>
                <a:cs typeface="Calibri"/>
              </a:rPr>
              <a:t> 	</a:t>
            </a:r>
            <a:r>
              <a:rPr sz="1600" spc="-5" dirty="0">
                <a:latin typeface="Calibri"/>
                <a:cs typeface="Calibri"/>
              </a:rPr>
              <a:t>	</a:t>
            </a:r>
            <a:r>
              <a:rPr sz="1600" dirty="0">
                <a:latin typeface="Calibri"/>
                <a:cs typeface="Calibri"/>
              </a:rPr>
              <a:t>I</a:t>
            </a:r>
            <a:r>
              <a:rPr sz="1600" spc="-10" dirty="0">
                <a:latin typeface="Calibri"/>
                <a:cs typeface="Calibri"/>
              </a:rPr>
              <a:t>m</a:t>
            </a:r>
            <a:r>
              <a:rPr sz="1600" spc="-5" dirty="0">
                <a:latin typeface="Calibri"/>
                <a:cs typeface="Calibri"/>
              </a:rPr>
              <a:t>pa</a:t>
            </a:r>
            <a:r>
              <a:rPr sz="1600" spc="-10" dirty="0">
                <a:latin typeface="Calibri"/>
                <a:cs typeface="Calibri"/>
              </a:rPr>
              <a:t>ct  So</a:t>
            </a:r>
            <a:r>
              <a:rPr sz="1600" spc="-5" dirty="0">
                <a:latin typeface="Calibri"/>
                <a:cs typeface="Calibri"/>
              </a:rPr>
              <a:t>ug</a:t>
            </a:r>
            <a:r>
              <a:rPr sz="1600" spc="-20" dirty="0">
                <a:latin typeface="Calibri"/>
                <a:cs typeface="Calibri"/>
              </a:rPr>
              <a:t>h</a:t>
            </a:r>
            <a:r>
              <a:rPr sz="1600" spc="-5" dirty="0">
                <a:latin typeface="Calibri"/>
                <a:cs typeface="Calibri"/>
              </a:rPr>
              <a:t>t</a:t>
            </a:r>
            <a:endParaRPr sz="1600">
              <a:latin typeface="Calibri"/>
              <a:cs typeface="Calibri"/>
            </a:endParaRPr>
          </a:p>
        </p:txBody>
      </p:sp>
      <p:sp>
        <p:nvSpPr>
          <p:cNvPr id="26" name="object 26"/>
          <p:cNvSpPr/>
          <p:nvPr/>
        </p:nvSpPr>
        <p:spPr>
          <a:xfrm>
            <a:off x="9525001" y="1485902"/>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27" name="object 27"/>
          <p:cNvSpPr txBox="1"/>
          <p:nvPr/>
        </p:nvSpPr>
        <p:spPr>
          <a:xfrm>
            <a:off x="4498340" y="4815204"/>
            <a:ext cx="362585" cy="299720"/>
          </a:xfrm>
          <a:prstGeom prst="rect">
            <a:avLst/>
          </a:prstGeom>
        </p:spPr>
        <p:txBody>
          <a:bodyPr vert="horz" wrap="square" lIns="0" tIns="12700" rIns="0" bIns="0" rtlCol="0">
            <a:spAutoFit/>
          </a:bodyPr>
          <a:lstStyle/>
          <a:p>
            <a:pPr marL="12700">
              <a:spcBef>
                <a:spcPts val="100"/>
              </a:spcBef>
            </a:pPr>
            <a:r>
              <a:rPr dirty="0">
                <a:latin typeface="Calibri"/>
                <a:cs typeface="Calibri"/>
              </a:rPr>
              <a:t>IT</a:t>
            </a:r>
            <a:r>
              <a:rPr spc="-100" dirty="0">
                <a:latin typeface="Calibri"/>
                <a:cs typeface="Calibri"/>
              </a:rPr>
              <a:t> </a:t>
            </a:r>
            <a:r>
              <a:rPr dirty="0">
                <a:latin typeface="Calibri"/>
                <a:cs typeface="Calibri"/>
              </a:rPr>
              <a:t>$</a:t>
            </a:r>
            <a:endParaRPr>
              <a:latin typeface="Calibri"/>
              <a:cs typeface="Calibri"/>
            </a:endParaRPr>
          </a:p>
        </p:txBody>
      </p:sp>
      <p:sp>
        <p:nvSpPr>
          <p:cNvPr id="28" name="object 28"/>
          <p:cNvSpPr/>
          <p:nvPr/>
        </p:nvSpPr>
        <p:spPr>
          <a:xfrm>
            <a:off x="4724401" y="4524197"/>
            <a:ext cx="553085" cy="276860"/>
          </a:xfrm>
          <a:custGeom>
            <a:avLst/>
            <a:gdLst/>
            <a:ahLst/>
            <a:cxnLst/>
            <a:rect l="l" t="t" r="r" b="b"/>
            <a:pathLst>
              <a:path w="553085" h="276860">
                <a:moveTo>
                  <a:pt x="0" y="276402"/>
                </a:moveTo>
                <a:lnTo>
                  <a:pt x="552805" y="0"/>
                </a:lnTo>
              </a:path>
            </a:pathLst>
          </a:custGeom>
          <a:ln w="12700">
            <a:solidFill>
              <a:srgbClr val="000000"/>
            </a:solidFill>
          </a:ln>
        </p:spPr>
        <p:txBody>
          <a:bodyPr wrap="square" lIns="0" tIns="0" rIns="0" bIns="0" rtlCol="0"/>
          <a:lstStyle/>
          <a:p>
            <a:endParaRPr/>
          </a:p>
        </p:txBody>
      </p:sp>
      <p:sp>
        <p:nvSpPr>
          <p:cNvPr id="29" name="object 29"/>
          <p:cNvSpPr/>
          <p:nvPr/>
        </p:nvSpPr>
        <p:spPr>
          <a:xfrm>
            <a:off x="5248800" y="4495796"/>
            <a:ext cx="85725" cy="68580"/>
          </a:xfrm>
          <a:custGeom>
            <a:avLst/>
            <a:gdLst/>
            <a:ahLst/>
            <a:cxnLst/>
            <a:rect l="l" t="t" r="r" b="b"/>
            <a:pathLst>
              <a:path w="85725" h="68579">
                <a:moveTo>
                  <a:pt x="85204" y="0"/>
                </a:moveTo>
                <a:lnTo>
                  <a:pt x="0" y="12"/>
                </a:lnTo>
                <a:lnTo>
                  <a:pt x="34086" y="68160"/>
                </a:lnTo>
                <a:lnTo>
                  <a:pt x="85204" y="0"/>
                </a:lnTo>
                <a:close/>
              </a:path>
            </a:pathLst>
          </a:custGeom>
          <a:solidFill>
            <a:srgbClr val="000000"/>
          </a:solidFill>
        </p:spPr>
        <p:txBody>
          <a:bodyPr wrap="square" lIns="0" tIns="0" rIns="0" bIns="0" rtlCol="0"/>
          <a:lstStyle/>
          <a:p>
            <a:endParaRPr/>
          </a:p>
        </p:txBody>
      </p:sp>
      <p:sp>
        <p:nvSpPr>
          <p:cNvPr id="30" name="object 30"/>
          <p:cNvSpPr txBox="1"/>
          <p:nvPr/>
        </p:nvSpPr>
        <p:spPr>
          <a:xfrm>
            <a:off x="3660140" y="5958204"/>
            <a:ext cx="362585" cy="299720"/>
          </a:xfrm>
          <a:prstGeom prst="rect">
            <a:avLst/>
          </a:prstGeom>
        </p:spPr>
        <p:txBody>
          <a:bodyPr vert="horz" wrap="square" lIns="0" tIns="12700" rIns="0" bIns="0" rtlCol="0">
            <a:spAutoFit/>
          </a:bodyPr>
          <a:lstStyle/>
          <a:p>
            <a:pPr marL="12700">
              <a:spcBef>
                <a:spcPts val="100"/>
              </a:spcBef>
            </a:pPr>
            <a:r>
              <a:rPr dirty="0">
                <a:latin typeface="Calibri"/>
                <a:cs typeface="Calibri"/>
              </a:rPr>
              <a:t>IT</a:t>
            </a:r>
            <a:r>
              <a:rPr spc="-100" dirty="0">
                <a:latin typeface="Calibri"/>
                <a:cs typeface="Calibri"/>
              </a:rPr>
              <a:t> </a:t>
            </a:r>
            <a:r>
              <a:rPr dirty="0">
                <a:latin typeface="Calibri"/>
                <a:cs typeface="Calibri"/>
              </a:rPr>
              <a:t>$</a:t>
            </a:r>
            <a:endParaRPr>
              <a:latin typeface="Calibri"/>
              <a:cs typeface="Calibri"/>
            </a:endParaRPr>
          </a:p>
        </p:txBody>
      </p:sp>
      <p:sp>
        <p:nvSpPr>
          <p:cNvPr id="31" name="object 31"/>
          <p:cNvSpPr/>
          <p:nvPr/>
        </p:nvSpPr>
        <p:spPr>
          <a:xfrm>
            <a:off x="3886201" y="5667197"/>
            <a:ext cx="553085" cy="276860"/>
          </a:xfrm>
          <a:custGeom>
            <a:avLst/>
            <a:gdLst/>
            <a:ahLst/>
            <a:cxnLst/>
            <a:rect l="l" t="t" r="r" b="b"/>
            <a:pathLst>
              <a:path w="553085" h="276860">
                <a:moveTo>
                  <a:pt x="0" y="276402"/>
                </a:moveTo>
                <a:lnTo>
                  <a:pt x="552805" y="0"/>
                </a:lnTo>
              </a:path>
            </a:pathLst>
          </a:custGeom>
          <a:ln w="12700">
            <a:solidFill>
              <a:srgbClr val="000000"/>
            </a:solidFill>
          </a:ln>
        </p:spPr>
        <p:txBody>
          <a:bodyPr wrap="square" lIns="0" tIns="0" rIns="0" bIns="0" rtlCol="0"/>
          <a:lstStyle/>
          <a:p>
            <a:endParaRPr/>
          </a:p>
        </p:txBody>
      </p:sp>
      <p:sp>
        <p:nvSpPr>
          <p:cNvPr id="32" name="object 32"/>
          <p:cNvSpPr/>
          <p:nvPr/>
        </p:nvSpPr>
        <p:spPr>
          <a:xfrm>
            <a:off x="4410600" y="5638796"/>
            <a:ext cx="85725" cy="68580"/>
          </a:xfrm>
          <a:custGeom>
            <a:avLst/>
            <a:gdLst/>
            <a:ahLst/>
            <a:cxnLst/>
            <a:rect l="l" t="t" r="r" b="b"/>
            <a:pathLst>
              <a:path w="85725" h="68579">
                <a:moveTo>
                  <a:pt x="85204" y="0"/>
                </a:moveTo>
                <a:lnTo>
                  <a:pt x="0" y="12"/>
                </a:lnTo>
                <a:lnTo>
                  <a:pt x="34086" y="68160"/>
                </a:lnTo>
                <a:lnTo>
                  <a:pt x="85204" y="0"/>
                </a:lnTo>
                <a:close/>
              </a:path>
            </a:pathLst>
          </a:custGeom>
          <a:solidFill>
            <a:srgbClr val="000000"/>
          </a:solidFill>
        </p:spPr>
        <p:txBody>
          <a:bodyPr wrap="square" lIns="0" tIns="0" rIns="0" bIns="0" rtlCol="0"/>
          <a:lstStyle/>
          <a:p>
            <a:endParaRPr/>
          </a:p>
        </p:txBody>
      </p:sp>
      <p:sp>
        <p:nvSpPr>
          <p:cNvPr id="33" name="object 33"/>
          <p:cNvSpPr txBox="1"/>
          <p:nvPr/>
        </p:nvSpPr>
        <p:spPr>
          <a:xfrm>
            <a:off x="6555740" y="6477381"/>
            <a:ext cx="2705100" cy="330835"/>
          </a:xfrm>
          <a:prstGeom prst="rect">
            <a:avLst/>
          </a:prstGeom>
        </p:spPr>
        <p:txBody>
          <a:bodyPr vert="horz" wrap="square" lIns="0" tIns="13335" rIns="0" bIns="0" rtlCol="0">
            <a:spAutoFit/>
          </a:bodyPr>
          <a:lstStyle/>
          <a:p>
            <a:pPr marL="12700">
              <a:spcBef>
                <a:spcPts val="105"/>
              </a:spcBef>
            </a:pPr>
            <a:r>
              <a:rPr sz="2000" b="1" spc="-20" dirty="0">
                <a:latin typeface="Calibri"/>
                <a:cs typeface="Calibri"/>
              </a:rPr>
              <a:t>Weill </a:t>
            </a:r>
            <a:r>
              <a:rPr sz="2000" b="1" dirty="0">
                <a:latin typeface="Calibri"/>
                <a:cs typeface="Calibri"/>
              </a:rPr>
              <a:t>&amp; </a:t>
            </a:r>
            <a:r>
              <a:rPr sz="2000" b="1" spc="-5" dirty="0">
                <a:latin typeface="Calibri"/>
                <a:cs typeface="Calibri"/>
              </a:rPr>
              <a:t>Broadbent</a:t>
            </a:r>
            <a:r>
              <a:rPr sz="2000" b="1" spc="-95" dirty="0">
                <a:latin typeface="Calibri"/>
                <a:cs typeface="Calibri"/>
              </a:rPr>
              <a:t> </a:t>
            </a:r>
            <a:r>
              <a:rPr sz="2000" b="1" dirty="0">
                <a:latin typeface="Calibri"/>
                <a:cs typeface="Calibri"/>
              </a:rPr>
              <a:t>(1998)</a:t>
            </a:r>
            <a:endParaRPr sz="2000">
              <a:latin typeface="Calibri"/>
              <a:cs typeface="Calibri"/>
            </a:endParaRPr>
          </a:p>
        </p:txBody>
      </p:sp>
    </p:spTree>
    <p:extLst>
      <p:ext uri="{BB962C8B-B14F-4D97-AF65-F5344CB8AC3E}">
        <p14:creationId xmlns:p14="http://schemas.microsoft.com/office/powerpoint/2010/main" val="813748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3923" y="339401"/>
            <a:ext cx="7934646" cy="628377"/>
          </a:xfrm>
          <a:prstGeom prst="rect">
            <a:avLst/>
          </a:prstGeom>
        </p:spPr>
        <p:txBody>
          <a:bodyPr vert="horz" wrap="square" lIns="0" tIns="12700" rIns="0" bIns="0" rtlCol="0">
            <a:spAutoFit/>
          </a:bodyPr>
          <a:lstStyle/>
          <a:p>
            <a:pPr marL="12700">
              <a:lnSpc>
                <a:spcPct val="100000"/>
              </a:lnSpc>
              <a:spcBef>
                <a:spcPts val="100"/>
              </a:spcBef>
            </a:pPr>
            <a:r>
              <a:rPr sz="4000" spc="-5" dirty="0"/>
              <a:t>Next</a:t>
            </a:r>
            <a:r>
              <a:rPr lang="en-AU" sz="4000" spc="-5" dirty="0"/>
              <a:t> Seminar Week 2……</a:t>
            </a:r>
            <a:endParaRPr sz="4000" spc="-5" dirty="0"/>
          </a:p>
        </p:txBody>
      </p:sp>
      <p:sp>
        <p:nvSpPr>
          <p:cNvPr id="3" name="object 3"/>
          <p:cNvSpPr txBox="1"/>
          <p:nvPr/>
        </p:nvSpPr>
        <p:spPr>
          <a:xfrm>
            <a:off x="745400" y="1553600"/>
            <a:ext cx="8838248" cy="3536866"/>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lang="en-AU" sz="2800" spc="-5" dirty="0">
                <a:solidFill>
                  <a:srgbClr val="404040"/>
                </a:solidFill>
                <a:latin typeface="Century Gothic"/>
                <a:cs typeface="Century Gothic"/>
              </a:rPr>
              <a:t>Seminars starts from week 2!! </a:t>
            </a:r>
          </a:p>
          <a:p>
            <a:pPr marL="12700">
              <a:lnSpc>
                <a:spcPct val="100000"/>
              </a:lnSpc>
              <a:spcBef>
                <a:spcPts val="100"/>
              </a:spcBef>
              <a:tabLst>
                <a:tab pos="354965" algn="l"/>
              </a:tabLst>
            </a:pPr>
            <a:endParaRPr lang="en-AU" sz="2800" spc="-5" dirty="0">
              <a:solidFill>
                <a:srgbClr val="404040"/>
              </a:solidFill>
              <a:latin typeface="Century Gothic"/>
              <a:cs typeface="Century Gothic"/>
            </a:endParaRPr>
          </a:p>
          <a:p>
            <a:pPr marL="12700">
              <a:lnSpc>
                <a:spcPct val="100000"/>
              </a:lnSpc>
              <a:spcBef>
                <a:spcPts val="100"/>
              </a:spcBef>
              <a:tabLst>
                <a:tab pos="354965" algn="l"/>
              </a:tabLst>
            </a:pPr>
            <a:r>
              <a:rPr lang="en-AU" sz="2800" b="1" spc="-5" dirty="0">
                <a:solidFill>
                  <a:srgbClr val="404040"/>
                </a:solidFill>
                <a:latin typeface="Century Gothic"/>
                <a:cs typeface="Century Gothic"/>
              </a:rPr>
              <a:t>Have you enrolled in one yet?</a:t>
            </a:r>
          </a:p>
          <a:p>
            <a:pPr marL="12700">
              <a:lnSpc>
                <a:spcPct val="100000"/>
              </a:lnSpc>
              <a:spcBef>
                <a:spcPts val="100"/>
              </a:spcBef>
              <a:tabLst>
                <a:tab pos="354965" algn="l"/>
              </a:tabLst>
            </a:pPr>
            <a:r>
              <a:rPr lang="en-AU" sz="2800" spc="-5" dirty="0">
                <a:solidFill>
                  <a:srgbClr val="404040"/>
                </a:solidFill>
                <a:latin typeface="Century Gothic"/>
                <a:cs typeface="Century Gothic"/>
              </a:rPr>
              <a:t>On-campus students through STAR</a:t>
            </a:r>
          </a:p>
          <a:p>
            <a:pPr marL="12700">
              <a:lnSpc>
                <a:spcPct val="100000"/>
              </a:lnSpc>
              <a:spcBef>
                <a:spcPts val="100"/>
              </a:spcBef>
              <a:tabLst>
                <a:tab pos="354965" algn="l"/>
              </a:tabLst>
            </a:pPr>
            <a:r>
              <a:rPr lang="en-AU" sz="2800" spc="-5" dirty="0">
                <a:solidFill>
                  <a:srgbClr val="404040"/>
                </a:solidFill>
                <a:latin typeface="Century Gothic"/>
                <a:cs typeface="Century Gothic"/>
              </a:rPr>
              <a:t>ONLINE students JOIN LIVE</a:t>
            </a:r>
          </a:p>
          <a:p>
            <a:pPr marL="12700">
              <a:lnSpc>
                <a:spcPct val="100000"/>
              </a:lnSpc>
              <a:spcBef>
                <a:spcPts val="100"/>
              </a:spcBef>
              <a:tabLst>
                <a:tab pos="354965" algn="l"/>
              </a:tabLst>
            </a:pPr>
            <a:r>
              <a:rPr lang="en-AU" sz="2800" spc="-5" dirty="0" err="1">
                <a:solidFill>
                  <a:srgbClr val="404040"/>
                </a:solidFill>
                <a:latin typeface="Century Gothic"/>
                <a:cs typeface="Century Gothic"/>
              </a:rPr>
              <a:t>CloudDeakin</a:t>
            </a:r>
            <a:r>
              <a:rPr lang="en-AU" sz="2800" spc="-5" dirty="0">
                <a:solidFill>
                  <a:srgbClr val="404040"/>
                </a:solidFill>
                <a:latin typeface="Century Gothic"/>
                <a:cs typeface="Century Gothic"/>
              </a:rPr>
              <a:t> &gt;online Classroom &gt; ZOOM SSO &gt; Seminar/lecture</a:t>
            </a:r>
          </a:p>
          <a:p>
            <a:pPr marL="12700">
              <a:lnSpc>
                <a:spcPct val="100000"/>
              </a:lnSpc>
              <a:spcBef>
                <a:spcPts val="100"/>
              </a:spcBef>
              <a:tabLst>
                <a:tab pos="354965" algn="l"/>
              </a:tabLst>
            </a:pPr>
            <a:endParaRPr lang="en-AU" sz="2800" b="1" spc="-5" dirty="0">
              <a:solidFill>
                <a:srgbClr val="404040"/>
              </a:solidFill>
              <a:latin typeface="Century Gothic"/>
              <a:cs typeface="Century Gothic"/>
            </a:endParaRPr>
          </a:p>
        </p:txBody>
      </p:sp>
    </p:spTree>
    <p:extLst>
      <p:ext uri="{BB962C8B-B14F-4D97-AF65-F5344CB8AC3E}">
        <p14:creationId xmlns:p14="http://schemas.microsoft.com/office/powerpoint/2010/main" val="40554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09800" y="484632"/>
            <a:ext cx="7772400" cy="928144"/>
          </a:xfrm>
        </p:spPr>
        <p:txBody>
          <a:bodyPr/>
          <a:lstStyle/>
          <a:p>
            <a:r>
              <a:rPr lang="en-AU" dirty="0">
                <a:solidFill>
                  <a:schemeClr val="tx1"/>
                </a:solidFill>
              </a:rPr>
              <a:t>About me</a:t>
            </a:r>
          </a:p>
        </p:txBody>
      </p:sp>
      <p:sp>
        <p:nvSpPr>
          <p:cNvPr id="5" name="Content Placeholder 4"/>
          <p:cNvSpPr>
            <a:spLocks noGrp="1"/>
          </p:cNvSpPr>
          <p:nvPr>
            <p:ph idx="1"/>
          </p:nvPr>
        </p:nvSpPr>
        <p:spPr>
          <a:xfrm>
            <a:off x="131062" y="1530124"/>
            <a:ext cx="8751681" cy="4312536"/>
          </a:xfrm>
        </p:spPr>
        <p:txBody>
          <a:bodyPr>
            <a:normAutofit fontScale="92500" lnSpcReduction="20000"/>
          </a:bodyPr>
          <a:lstStyle/>
          <a:p>
            <a:pPr marL="285750" indent="-285750">
              <a:buFont typeface="Arial" panose="020B0604020202020204" pitchFamily="34" charset="0"/>
              <a:buChar char="•"/>
            </a:pPr>
            <a:r>
              <a:rPr lang="en-AU" sz="1800" dirty="0">
                <a:solidFill>
                  <a:srgbClr val="00B050"/>
                </a:solidFill>
              </a:rPr>
              <a:t>A/Prof Lubna Alam</a:t>
            </a:r>
          </a:p>
          <a:p>
            <a:pPr marL="285750" lvl="1" indent="-285750">
              <a:lnSpc>
                <a:spcPct val="150000"/>
              </a:lnSpc>
              <a:buFont typeface="Arial" panose="020B0604020202020204" pitchFamily="34" charset="0"/>
              <a:buChar char="•"/>
            </a:pPr>
            <a:r>
              <a:rPr lang="en-US" sz="1600" dirty="0"/>
              <a:t>Associate Professor of Information Systems and RPL Co-Ordinator,  Department of Information Systems and Business Analytics, Deakin Business School</a:t>
            </a:r>
          </a:p>
          <a:p>
            <a:pPr marL="285750" lvl="1" indent="-285750">
              <a:lnSpc>
                <a:spcPct val="150000"/>
              </a:lnSpc>
              <a:buFont typeface="Arial" panose="020B0604020202020204" pitchFamily="34" charset="0"/>
              <a:buChar char="•"/>
            </a:pPr>
            <a:r>
              <a:rPr lang="en-AU" sz="1600" dirty="0"/>
              <a:t>PhD in Information Systems, The University of Canberra</a:t>
            </a:r>
          </a:p>
          <a:p>
            <a:pPr marL="285750" lvl="1" indent="-285750">
              <a:lnSpc>
                <a:spcPct val="150000"/>
              </a:lnSpc>
              <a:buFont typeface="Arial" panose="020B0604020202020204" pitchFamily="34" charset="0"/>
              <a:buChar char="•"/>
            </a:pPr>
            <a:r>
              <a:rPr lang="en-AU" sz="1600" dirty="0">
                <a:ea typeface="Calibri" panose="020F0502020204030204" pitchFamily="34" charset="0"/>
              </a:rPr>
              <a:t>Recipient of Vice-Chancellor's Excellence Award for Outstanding Contribution to Student Learning and Deans award for emerging researcher </a:t>
            </a:r>
          </a:p>
          <a:p>
            <a:pPr marL="285750" lvl="1" indent="-285750">
              <a:lnSpc>
                <a:spcPct val="150000"/>
              </a:lnSpc>
              <a:buFont typeface="Arial" panose="020B0604020202020204" pitchFamily="34" charset="0"/>
              <a:buChar char="•"/>
            </a:pPr>
            <a:r>
              <a:rPr lang="en-AU" sz="1600" dirty="0"/>
              <a:t>Research: Central to my research is a focus on the nature of emerging, often disruptive, technology and information systems (e.g., social media, crowdsourcing, mobile technologies, AI) and their impact on individuals and organisations, with a particular focus on public sector and not-for-profits. </a:t>
            </a:r>
          </a:p>
          <a:p>
            <a:pPr marL="285750" lvl="1" indent="-285750">
              <a:lnSpc>
                <a:spcPct val="150000"/>
              </a:lnSpc>
              <a:buFont typeface="Arial" panose="020B0604020202020204" pitchFamily="34" charset="0"/>
              <a:buChar char="•"/>
            </a:pPr>
            <a:r>
              <a:rPr lang="en-AU" sz="1600" dirty="0"/>
              <a:t>Media: contribute on several industry panels and is regularly invited for social issue commentary on TV, radio &amp; the print media. Treasurer of ACPHIS (Australian Council of Professors and Heads of Schools), the peak body of IS professors in Australia.</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92972" y="28228"/>
            <a:ext cx="1275028" cy="1275028"/>
          </a:xfrm>
          <a:prstGeom prst="rect">
            <a:avLst/>
          </a:prstGeom>
        </p:spPr>
      </p:pic>
      <p:pic>
        <p:nvPicPr>
          <p:cNvPr id="7" name="Picture 4" descr="image00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24001" y="6246539"/>
            <a:ext cx="3242622" cy="6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9"/>
          <p:cNvPicPr>
            <a:picLocks noChangeAspect="1"/>
          </p:cNvPicPr>
          <p:nvPr/>
        </p:nvPicPr>
        <p:blipFill>
          <a:blip r:embed="rId5">
            <a:extLst>
              <a:ext uri="{28A0092B-C50C-407E-A947-70E740481C1C}">
                <a14:useLocalDpi xmlns:a14="http://schemas.microsoft.com/office/drawing/2010/main" val="0"/>
              </a:ext>
            </a:extLst>
          </a:blip>
          <a:srcRect l="27249" r="27249"/>
          <a:stretch>
            <a:fillRect/>
          </a:stretch>
        </p:blipFill>
        <p:spPr>
          <a:xfrm>
            <a:off x="9144744" y="1047140"/>
            <a:ext cx="3074556" cy="449976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p:spPr>
      </p:pic>
      <p:sp>
        <p:nvSpPr>
          <p:cNvPr id="2" name="Slide Number Placeholder 4">
            <a:extLst>
              <a:ext uri="{FF2B5EF4-FFF2-40B4-BE49-F238E27FC236}">
                <a16:creationId xmlns:a16="http://schemas.microsoft.com/office/drawing/2014/main" id="{57F84EA3-019F-625C-21DB-8633E4E7C5D5}"/>
              </a:ext>
            </a:extLst>
          </p:cNvPr>
          <p:cNvSpPr>
            <a:spLocks noGrp="1"/>
          </p:cNvSpPr>
          <p:nvPr>
            <p:ph type="sldNum" sz="quarter" idx="12"/>
          </p:nvPr>
        </p:nvSpPr>
        <p:spPr>
          <a:xfrm>
            <a:off x="242456" y="5989006"/>
            <a:ext cx="576000" cy="247558"/>
          </a:xfrm>
        </p:spPr>
        <p:txBody>
          <a:bodyPr/>
          <a:lstStyle/>
          <a:p>
            <a:fld id="{B6F15528-21DE-4FAA-801E-634DDDAF4B2B}" type="slidenum">
              <a:rPr lang="en-AU" smtClean="0"/>
              <a:t>4</a:t>
            </a:fld>
            <a:endParaRPr lang="en-AU"/>
          </a:p>
        </p:txBody>
      </p:sp>
    </p:spTree>
    <p:extLst>
      <p:ext uri="{BB962C8B-B14F-4D97-AF65-F5344CB8AC3E}">
        <p14:creationId xmlns:p14="http://schemas.microsoft.com/office/powerpoint/2010/main" val="209093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women posing for a photo&#10;&#10;Description automatically generated">
            <a:extLst>
              <a:ext uri="{FF2B5EF4-FFF2-40B4-BE49-F238E27FC236}">
                <a16:creationId xmlns:a16="http://schemas.microsoft.com/office/drawing/2014/main" id="{D8085879-DC85-2730-928D-AF225EFA3931}"/>
              </a:ext>
            </a:extLst>
          </p:cNvPr>
          <p:cNvPicPr>
            <a:picLocks noChangeAspect="1"/>
          </p:cNvPicPr>
          <p:nvPr/>
        </p:nvPicPr>
        <p:blipFill rotWithShape="1">
          <a:blip r:embed="rId3"/>
          <a:srcRect l="12041" r="8360"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9" name="Picture 18" descr="A collage of people standing in front of a stage&#10;&#10;Description automatically generated">
            <a:extLst>
              <a:ext uri="{FF2B5EF4-FFF2-40B4-BE49-F238E27FC236}">
                <a16:creationId xmlns:a16="http://schemas.microsoft.com/office/drawing/2014/main" id="{45F0162A-A708-FFCD-D5B4-5E461A44191E}"/>
              </a:ext>
            </a:extLst>
          </p:cNvPr>
          <p:cNvPicPr>
            <a:picLocks noChangeAspect="1"/>
          </p:cNvPicPr>
          <p:nvPr/>
        </p:nvPicPr>
        <p:blipFill rotWithShape="1">
          <a:blip r:embed="rId4"/>
          <a:srcRect l="983" r="38462" b="-1"/>
          <a:stretch/>
        </p:blipFill>
        <p:spPr>
          <a:xfrm>
            <a:off x="8530121" y="3456433"/>
            <a:ext cx="3661880" cy="3401568"/>
          </a:xfrm>
          <a:custGeom>
            <a:avLst/>
            <a:gdLst/>
            <a:ahLst/>
            <a:cxnLst/>
            <a:rect l="l" t="t" r="r" b="b"/>
            <a:pathLst>
              <a:path w="3661880" h="3401568">
                <a:moveTo>
                  <a:pt x="774544" y="0"/>
                </a:moveTo>
                <a:lnTo>
                  <a:pt x="3661880" y="0"/>
                </a:lnTo>
                <a:lnTo>
                  <a:pt x="3661880" y="3401568"/>
                </a:lnTo>
                <a:lnTo>
                  <a:pt x="0" y="3401568"/>
                </a:lnTo>
                <a:lnTo>
                  <a:pt x="104462" y="3186501"/>
                </a:lnTo>
                <a:cubicBezTo>
                  <a:pt x="492537" y="2345513"/>
                  <a:pt x="732594" y="1346092"/>
                  <a:pt x="769909" y="268359"/>
                </a:cubicBezTo>
                <a:close/>
              </a:path>
            </a:pathLst>
          </a:custGeom>
        </p:spPr>
      </p:pic>
      <p:pic>
        <p:nvPicPr>
          <p:cNvPr id="11" name="Picture 10" descr="A person standing at a podium with a microphone&#10;&#10;Description automatically generated">
            <a:extLst>
              <a:ext uri="{FF2B5EF4-FFF2-40B4-BE49-F238E27FC236}">
                <a16:creationId xmlns:a16="http://schemas.microsoft.com/office/drawing/2014/main" id="{DE32A4FA-1FFE-98F4-16BF-5D47696670B7}"/>
              </a:ext>
            </a:extLst>
          </p:cNvPr>
          <p:cNvPicPr>
            <a:picLocks noChangeAspect="1"/>
          </p:cNvPicPr>
          <p:nvPr/>
        </p:nvPicPr>
        <p:blipFill rotWithShape="1">
          <a:blip r:embed="rId5"/>
          <a:srcRect l="14030" r="6210"/>
          <a:stretch/>
        </p:blipFill>
        <p:spPr>
          <a:xfrm>
            <a:off x="5168353" y="3456432"/>
            <a:ext cx="4064598" cy="3401568"/>
          </a:xfrm>
          <a:custGeom>
            <a:avLst/>
            <a:gdLst/>
            <a:ahLst/>
            <a:cxnLst/>
            <a:rect l="l" t="t" r="r" b="b"/>
            <a:pathLst>
              <a:path w="4064598" h="3401568">
                <a:moveTo>
                  <a:pt x="749132" y="0"/>
                </a:moveTo>
                <a:lnTo>
                  <a:pt x="4064598" y="0"/>
                </a:lnTo>
                <a:lnTo>
                  <a:pt x="4059963" y="268360"/>
                </a:lnTo>
                <a:cubicBezTo>
                  <a:pt x="4022649" y="1346093"/>
                  <a:pt x="3782591" y="2345514"/>
                  <a:pt x="3394516" y="3186502"/>
                </a:cubicBezTo>
                <a:lnTo>
                  <a:pt x="3290055" y="3401568"/>
                </a:lnTo>
                <a:lnTo>
                  <a:pt x="0" y="3401568"/>
                </a:lnTo>
                <a:lnTo>
                  <a:pt x="79008" y="3238906"/>
                </a:lnTo>
                <a:cubicBezTo>
                  <a:pt x="502362" y="2321466"/>
                  <a:pt x="749563" y="1215476"/>
                  <a:pt x="749563" y="24956"/>
                </a:cubicBezTo>
                <a:close/>
              </a:path>
            </a:pathLst>
          </a:custGeom>
        </p:spPr>
      </p:pic>
      <p:sp>
        <p:nvSpPr>
          <p:cNvPr id="2" name="Title 1">
            <a:extLst>
              <a:ext uri="{FF2B5EF4-FFF2-40B4-BE49-F238E27FC236}">
                <a16:creationId xmlns:a16="http://schemas.microsoft.com/office/drawing/2014/main" id="{E250686F-CF1E-6F8B-B387-7B1DE76E631B}"/>
              </a:ext>
            </a:extLst>
          </p:cNvPr>
          <p:cNvSpPr>
            <a:spLocks noGrp="1"/>
          </p:cNvSpPr>
          <p:nvPr>
            <p:ph type="title"/>
          </p:nvPr>
        </p:nvSpPr>
        <p:spPr>
          <a:xfrm>
            <a:off x="246015" y="138200"/>
            <a:ext cx="4922338" cy="820379"/>
          </a:xfrm>
        </p:spPr>
        <p:txBody>
          <a:bodyPr>
            <a:normAutofit/>
          </a:bodyPr>
          <a:lstStyle/>
          <a:p>
            <a:r>
              <a:rPr lang="en-AU" sz="3400" b="1" dirty="0"/>
              <a:t>The ‘Other’ me</a:t>
            </a:r>
          </a:p>
        </p:txBody>
      </p:sp>
      <p:sp>
        <p:nvSpPr>
          <p:cNvPr id="3" name="Content Placeholder 2">
            <a:extLst>
              <a:ext uri="{FF2B5EF4-FFF2-40B4-BE49-F238E27FC236}">
                <a16:creationId xmlns:a16="http://schemas.microsoft.com/office/drawing/2014/main" id="{E443C0F0-12EC-A4B8-292F-BFD87BBEF846}"/>
              </a:ext>
            </a:extLst>
          </p:cNvPr>
          <p:cNvSpPr>
            <a:spLocks noGrp="1"/>
          </p:cNvSpPr>
          <p:nvPr>
            <p:ph idx="1"/>
          </p:nvPr>
        </p:nvSpPr>
        <p:spPr>
          <a:xfrm>
            <a:off x="50095" y="1266290"/>
            <a:ext cx="5626310" cy="5646573"/>
          </a:xfrm>
        </p:spPr>
        <p:txBody>
          <a:bodyPr>
            <a:normAutofit/>
          </a:bodyPr>
          <a:lstStyle/>
          <a:p>
            <a:r>
              <a:rPr lang="en-AU" sz="1600" dirty="0">
                <a:ea typeface="Calibri" panose="020F0502020204030204" pitchFamily="34" charset="0"/>
                <a:cs typeface="Calibri" panose="020F0502020204030204" pitchFamily="34" charset="0"/>
              </a:rPr>
              <a:t>Founder of Alo - Enlightened Women Incorporated, (</a:t>
            </a:r>
            <a:r>
              <a:rPr lang="en-AU" sz="1600" u="sng" dirty="0">
                <a:ea typeface="Calibri" panose="020F0502020204030204" pitchFamily="34" charset="0"/>
                <a:cs typeface="Calibri" panose="020F0502020204030204" pitchFamily="34" charset="0"/>
                <a:hlinkClick r:id="rId6"/>
              </a:rPr>
              <a:t>www.alowomen.org.au/</a:t>
            </a:r>
            <a:r>
              <a:rPr lang="en-AU" sz="1600" dirty="0">
                <a:ea typeface="Calibri" panose="020F0502020204030204" pitchFamily="34" charset="0"/>
                <a:cs typeface="Calibri" panose="020F0502020204030204" pitchFamily="34" charset="0"/>
              </a:rPr>
              <a:t>) </a:t>
            </a:r>
          </a:p>
          <a:p>
            <a:pPr marL="342900" lvl="0" indent="-342900">
              <a:buFont typeface="Symbol" panose="05050102010706020507" pitchFamily="18" charset="2"/>
              <a:buChar char=""/>
            </a:pPr>
            <a:r>
              <a:rPr lang="en-AU" sz="1600" dirty="0">
                <a:effectLst/>
                <a:ea typeface="Calibri" panose="020F0502020204030204" pitchFamily="34" charset="0"/>
                <a:cs typeface="Calibri" panose="020F0502020204030204" pitchFamily="34" charset="0"/>
              </a:rPr>
              <a:t>Winner of prestigious ACT Multicultural Awards:</a:t>
            </a:r>
            <a:endParaRPr lang="en-AU" sz="1600" dirty="0">
              <a:effectLst/>
              <a:ea typeface="Calibri" panose="020F0502020204030204" pitchFamily="34" charset="0"/>
            </a:endParaRPr>
          </a:p>
          <a:p>
            <a:pPr marL="742950" lvl="1" indent="-285750">
              <a:buFont typeface="Courier New" panose="02070309020205020404" pitchFamily="49" charset="0"/>
              <a:buChar char="o"/>
            </a:pPr>
            <a:r>
              <a:rPr lang="en-AU" sz="1600" dirty="0">
                <a:effectLst/>
                <a:ea typeface="Calibri" panose="020F0502020204030204" pitchFamily="34" charset="0"/>
                <a:cs typeface="Calibri" panose="020F0502020204030204" pitchFamily="34" charset="0"/>
              </a:rPr>
              <a:t>Finalist 2024 ACT Women of the Year </a:t>
            </a:r>
          </a:p>
          <a:p>
            <a:pPr marL="742950" lvl="1" indent="-285750">
              <a:buFont typeface="Courier New" panose="02070309020205020404" pitchFamily="49" charset="0"/>
              <a:buChar char="o"/>
            </a:pPr>
            <a:r>
              <a:rPr lang="en-AU" sz="1600" dirty="0">
                <a:effectLst/>
                <a:ea typeface="Calibri" panose="020F0502020204030204" pitchFamily="34" charset="0"/>
                <a:cs typeface="Calibri" panose="020F0502020204030204" pitchFamily="34" charset="0"/>
              </a:rPr>
              <a:t>2023 Winner of the ‘ACT Outstanding Excellence Award for Diversity and Inclusion’ </a:t>
            </a:r>
            <a:endParaRPr lang="en-AU" sz="1600" dirty="0">
              <a:effectLst/>
              <a:ea typeface="Calibri" panose="020F0502020204030204" pitchFamily="34" charset="0"/>
            </a:endParaRPr>
          </a:p>
          <a:p>
            <a:pPr marL="742950" lvl="1" indent="-285750">
              <a:buFont typeface="Courier New" panose="02070309020205020404" pitchFamily="49" charset="0"/>
              <a:buChar char="o"/>
            </a:pPr>
            <a:r>
              <a:rPr lang="en-AU" sz="1600" dirty="0">
                <a:effectLst/>
                <a:ea typeface="Calibri" panose="020F0502020204030204" pitchFamily="34" charset="0"/>
                <a:cs typeface="Calibri" panose="020F0502020204030204" pitchFamily="34" charset="0"/>
              </a:rPr>
              <a:t>2023 Winner of the ‘ACT Community Organisation (Multicultural Champion) Award’ </a:t>
            </a:r>
            <a:endParaRPr lang="en-AU" sz="1600" dirty="0">
              <a:effectLst/>
              <a:ea typeface="Calibri" panose="020F0502020204030204" pitchFamily="34" charset="0"/>
            </a:endParaRPr>
          </a:p>
          <a:p>
            <a:pPr marL="742950" lvl="1" indent="-285750">
              <a:buFont typeface="Courier New" panose="02070309020205020404" pitchFamily="49" charset="0"/>
              <a:buChar char="o"/>
            </a:pPr>
            <a:r>
              <a:rPr lang="en-AU" sz="1600" dirty="0">
                <a:effectLst/>
                <a:ea typeface="Calibri" panose="020F0502020204030204" pitchFamily="34" charset="0"/>
                <a:cs typeface="Calibri" panose="020F0502020204030204" pitchFamily="34" charset="0"/>
              </a:rPr>
              <a:t>2023 Highly Commended in ‘ACT Multicultural Individual Champion Award.’</a:t>
            </a:r>
            <a:r>
              <a:rPr lang="en-AU" sz="1600" dirty="0">
                <a:effectLst/>
                <a:ea typeface="Times New Roman" panose="02020603050405020304" pitchFamily="18" charset="0"/>
                <a:cs typeface="Calibri" panose="020F0502020204030204" pitchFamily="34" charset="0"/>
              </a:rPr>
              <a:t> </a:t>
            </a:r>
            <a:endParaRPr lang="en-AU" sz="1600" dirty="0">
              <a:effectLst/>
              <a:ea typeface="Calibri" panose="020F0502020204030204" pitchFamily="34" charset="0"/>
            </a:endParaRPr>
          </a:p>
          <a:p>
            <a:pPr marL="342900" lvl="0" indent="-342900">
              <a:buFont typeface="Symbol" panose="05050102010706020507" pitchFamily="18" charset="2"/>
              <a:buChar char=""/>
            </a:pPr>
            <a:r>
              <a:rPr lang="en-AU" sz="1600" dirty="0">
                <a:effectLst/>
                <a:ea typeface="Calibri" panose="020F0502020204030204" pitchFamily="34" charset="0"/>
                <a:cs typeface="Calibri" panose="020F0502020204030204" pitchFamily="34" charset="0"/>
              </a:rPr>
              <a:t>Winner 2023 Westfield Belconnen local hero, $20k community grant</a:t>
            </a:r>
          </a:p>
          <a:p>
            <a:pPr marL="342900" lvl="0" indent="-342900">
              <a:buFont typeface="Symbol" panose="05050102010706020507" pitchFamily="18" charset="2"/>
              <a:buChar char=""/>
            </a:pPr>
            <a:r>
              <a:rPr lang="en-AU" sz="1600" dirty="0">
                <a:effectLst/>
                <a:ea typeface="Calibri" panose="020F0502020204030204" pitchFamily="34" charset="0"/>
                <a:cs typeface="Calibri" panose="020F0502020204030204" pitchFamily="34" charset="0"/>
              </a:rPr>
              <a:t>Appointed for a 3-year term as a member on the new, 11-member, Ministerial Advisory Council for Multiculturalism (</a:t>
            </a:r>
            <a:r>
              <a:rPr lang="en-AU" sz="1600" b="1" dirty="0">
                <a:effectLst/>
                <a:ea typeface="Calibri" panose="020F0502020204030204" pitchFamily="34" charset="0"/>
                <a:cs typeface="Calibri" panose="020F0502020204030204" pitchFamily="34" charset="0"/>
              </a:rPr>
              <a:t>MACM</a:t>
            </a:r>
            <a:r>
              <a:rPr lang="en-AU" sz="1600" dirty="0">
                <a:effectLst/>
                <a:ea typeface="Calibri" panose="020F0502020204030204" pitchFamily="34" charset="0"/>
                <a:cs typeface="Calibri" panose="020F0502020204030204" pitchFamily="34" charset="0"/>
              </a:rPr>
              <a:t>).  </a:t>
            </a:r>
          </a:p>
          <a:p>
            <a:endParaRPr lang="en-AU" sz="1600" dirty="0"/>
          </a:p>
          <a:p>
            <a:endParaRPr lang="en-AU" sz="1000" dirty="0"/>
          </a:p>
        </p:txBody>
      </p:sp>
      <p:pic>
        <p:nvPicPr>
          <p:cNvPr id="15" name="Picture 14" descr="A person holding flowers in front of a sign&#10;&#10;Description automatically generated">
            <a:extLst>
              <a:ext uri="{FF2B5EF4-FFF2-40B4-BE49-F238E27FC236}">
                <a16:creationId xmlns:a16="http://schemas.microsoft.com/office/drawing/2014/main" id="{D455B71A-CFA8-A8AE-A824-BA9A50E936C8}"/>
              </a:ext>
            </a:extLst>
          </p:cNvPr>
          <p:cNvPicPr>
            <a:picLocks noChangeAspect="1"/>
          </p:cNvPicPr>
          <p:nvPr/>
        </p:nvPicPr>
        <p:blipFill rotWithShape="1">
          <a:blip r:embed="rId7"/>
          <a:srcRect t="11257" r="1" b="2675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sp>
        <p:nvSpPr>
          <p:cNvPr id="4" name="Slide Number Placeholder 4">
            <a:extLst>
              <a:ext uri="{FF2B5EF4-FFF2-40B4-BE49-F238E27FC236}">
                <a16:creationId xmlns:a16="http://schemas.microsoft.com/office/drawing/2014/main" id="{C43F770F-ED53-F9D6-5326-6152F86712CA}"/>
              </a:ext>
            </a:extLst>
          </p:cNvPr>
          <p:cNvSpPr>
            <a:spLocks noGrp="1"/>
          </p:cNvSpPr>
          <p:nvPr>
            <p:ph type="sldNum" sz="quarter" idx="12"/>
          </p:nvPr>
        </p:nvSpPr>
        <p:spPr>
          <a:xfrm>
            <a:off x="50095" y="6588162"/>
            <a:ext cx="768361" cy="263276"/>
          </a:xfrm>
        </p:spPr>
        <p:txBody>
          <a:bodyPr/>
          <a:lstStyle/>
          <a:p>
            <a:fld id="{B6F15528-21DE-4FAA-801E-634DDDAF4B2B}" type="slidenum">
              <a:rPr lang="en-AU" smtClean="0"/>
              <a:t>5</a:t>
            </a:fld>
            <a:endParaRPr lang="en-AU" dirty="0"/>
          </a:p>
        </p:txBody>
      </p:sp>
    </p:spTree>
    <p:extLst>
      <p:ext uri="{BB962C8B-B14F-4D97-AF65-F5344CB8AC3E}">
        <p14:creationId xmlns:p14="http://schemas.microsoft.com/office/powerpoint/2010/main" val="187452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82" y="149722"/>
            <a:ext cx="8911687" cy="1280890"/>
          </a:xfrm>
        </p:spPr>
        <p:txBody>
          <a:bodyPr/>
          <a:lstStyle/>
          <a:p>
            <a:r>
              <a:rPr lang="en-AU" dirty="0"/>
              <a:t>Seminar tutors: First point of contact for assignment questions</a:t>
            </a:r>
          </a:p>
        </p:txBody>
      </p:sp>
      <p:sp>
        <p:nvSpPr>
          <p:cNvPr id="3" name="Content Placeholder 2"/>
          <p:cNvSpPr>
            <a:spLocks noGrp="1"/>
          </p:cNvSpPr>
          <p:nvPr>
            <p:ph idx="1"/>
          </p:nvPr>
        </p:nvSpPr>
        <p:spPr>
          <a:xfrm>
            <a:off x="242456" y="1814768"/>
            <a:ext cx="12226819" cy="3790082"/>
          </a:xfrm>
        </p:spPr>
        <p:txBody>
          <a:bodyPr/>
          <a:lstStyle/>
          <a:p>
            <a:pPr algn="l">
              <a:buFont typeface="Arial" panose="020B0604020202020204" pitchFamily="34" charset="0"/>
              <a:buChar char="•"/>
            </a:pPr>
            <a:r>
              <a:rPr lang="en-AU" sz="2000" b="0" i="0" dirty="0">
                <a:solidFill>
                  <a:srgbClr val="202122"/>
                </a:solidFill>
                <a:effectLst/>
                <a:latin typeface="Lato" panose="020F0502020204030203" pitchFamily="34" charset="0"/>
              </a:rPr>
              <a:t>Seminar 01 Wed 16:30 and online seminar Web 18:00 - Dr Lubna Alam (</a:t>
            </a:r>
            <a:r>
              <a:rPr lang="en-AU" sz="2000" b="0" i="0" u="none" strike="noStrike" dirty="0" err="1">
                <a:solidFill>
                  <a:srgbClr val="202122"/>
                </a:solidFill>
                <a:effectLst/>
                <a:latin typeface="Lato" panose="020F0502020204030203" pitchFamily="34" charset="0"/>
                <a:hlinkClick r:id="rId3"/>
              </a:rPr>
              <a:t>lubna.alam@deakin.edu.a</a:t>
            </a:r>
            <a:endParaRPr lang="en-AU" sz="2000" b="0" i="0" dirty="0">
              <a:solidFill>
                <a:srgbClr val="202122"/>
              </a:solidFill>
              <a:effectLst/>
              <a:latin typeface="Lato" panose="020F0502020204030203" pitchFamily="34" charset="0"/>
            </a:endParaRPr>
          </a:p>
          <a:p>
            <a:pPr algn="l">
              <a:buFont typeface="Arial" panose="020B0604020202020204" pitchFamily="34" charset="0"/>
              <a:buChar char="•"/>
            </a:pPr>
            <a:r>
              <a:rPr lang="en-AU" sz="2000" b="0" i="0" dirty="0">
                <a:solidFill>
                  <a:srgbClr val="202122"/>
                </a:solidFill>
                <a:effectLst/>
                <a:latin typeface="Lato" panose="020F0502020204030203" pitchFamily="34" charset="0"/>
              </a:rPr>
              <a:t>Seminars 04 Wed 16.30 and 09 Fri 11:00 - Dr Ishan Senarathna (</a:t>
            </a:r>
            <a:r>
              <a:rPr lang="en-AU" sz="2000" b="0" i="0" u="none" strike="noStrike" dirty="0">
                <a:solidFill>
                  <a:srgbClr val="202122"/>
                </a:solidFill>
                <a:effectLst/>
                <a:latin typeface="Lato" panose="020F0502020204030203" pitchFamily="34" charset="0"/>
                <a:hlinkClick r:id="rId4"/>
              </a:rPr>
              <a:t>ishan.senarathna@deakin.edu.au</a:t>
            </a:r>
            <a:r>
              <a:rPr lang="en-AU" sz="2000" b="0" i="0" dirty="0">
                <a:solidFill>
                  <a:srgbClr val="202122"/>
                </a:solidFill>
                <a:effectLst/>
                <a:latin typeface="Lato" panose="020F0502020204030203" pitchFamily="34" charset="0"/>
              </a:rPr>
              <a:t>) </a:t>
            </a:r>
          </a:p>
          <a:p>
            <a:pPr algn="l">
              <a:buFont typeface="Arial" panose="020B0604020202020204" pitchFamily="34" charset="0"/>
              <a:buChar char="•"/>
            </a:pPr>
            <a:r>
              <a:rPr lang="en-AU" sz="2000" b="0" i="0" dirty="0">
                <a:solidFill>
                  <a:srgbClr val="202122"/>
                </a:solidFill>
                <a:effectLst/>
                <a:latin typeface="Lato" panose="020F0502020204030203" pitchFamily="34" charset="0"/>
              </a:rPr>
              <a:t>Seminars 13 Wed 18:00 and 06 Thu 16:30 - Dr Kaushalya Nallaperuma (</a:t>
            </a:r>
            <a:r>
              <a:rPr lang="en-AU" sz="2000" b="0" i="0" u="none" strike="noStrike" dirty="0">
                <a:solidFill>
                  <a:srgbClr val="202122"/>
                </a:solidFill>
                <a:effectLst/>
                <a:latin typeface="Lato" panose="020F0502020204030203" pitchFamily="34" charset="0"/>
                <a:hlinkClick r:id="rId5"/>
              </a:rPr>
              <a:t>k.nallaperuma@deakin.edu.au)</a:t>
            </a:r>
            <a:endParaRPr lang="en-AU" sz="2000" b="0" i="0" dirty="0">
              <a:solidFill>
                <a:srgbClr val="202122"/>
              </a:solidFill>
              <a:effectLst/>
              <a:latin typeface="Lato" panose="020F0502020204030203" pitchFamily="34" charset="0"/>
            </a:endParaRPr>
          </a:p>
          <a:p>
            <a:pPr algn="l">
              <a:buFont typeface="Arial" panose="020B0604020202020204" pitchFamily="34" charset="0"/>
              <a:buChar char="•"/>
            </a:pPr>
            <a:r>
              <a:rPr lang="en-AU" sz="2000" b="0" i="0" dirty="0">
                <a:solidFill>
                  <a:srgbClr val="202122"/>
                </a:solidFill>
                <a:effectLst/>
                <a:latin typeface="Lato" panose="020F0502020204030203" pitchFamily="34" charset="0"/>
              </a:rPr>
              <a:t>Seminars 02 Thu 9:00 - Dr Chintha Kaluarachchi (</a:t>
            </a:r>
            <a:r>
              <a:rPr lang="en-AU" sz="2000" b="0" i="0" u="none" strike="noStrike" dirty="0">
                <a:solidFill>
                  <a:srgbClr val="202122"/>
                </a:solidFill>
                <a:effectLst/>
                <a:latin typeface="Lato" panose="020F0502020204030203" pitchFamily="34" charset="0"/>
                <a:hlinkClick r:id="rId6"/>
              </a:rPr>
              <a:t>c.kaluarachchi@deakin.edu.au</a:t>
            </a:r>
            <a:r>
              <a:rPr lang="en-AU" sz="2000" b="0" i="0" dirty="0">
                <a:solidFill>
                  <a:srgbClr val="202122"/>
                </a:solidFill>
                <a:effectLst/>
                <a:latin typeface="Lato" panose="020F0502020204030203" pitchFamily="34" charset="0"/>
              </a:rPr>
              <a:t>)</a:t>
            </a:r>
          </a:p>
          <a:p>
            <a:endParaRPr lang="en-AU" sz="4400" dirty="0"/>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6F15528-21DE-4FAA-801E-634DDDAF4B2B}" type="slidenum">
              <a:rPr lang="en-AU" smtClean="0"/>
              <a:t>6</a:t>
            </a:fld>
            <a:endParaRPr lang="en-AU"/>
          </a:p>
        </p:txBody>
      </p:sp>
    </p:spTree>
    <p:extLst>
      <p:ext uri="{BB962C8B-B14F-4D97-AF65-F5344CB8AC3E}">
        <p14:creationId xmlns:p14="http://schemas.microsoft.com/office/powerpoint/2010/main" val="24885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822" y="210274"/>
            <a:ext cx="4786086" cy="968436"/>
          </a:xfrm>
        </p:spPr>
        <p:txBody>
          <a:bodyPr>
            <a:normAutofit/>
          </a:bodyPr>
          <a:lstStyle/>
          <a:p>
            <a:r>
              <a:rPr lang="en-US" sz="2800" dirty="0"/>
              <a:t>How?</a:t>
            </a:r>
          </a:p>
        </p:txBody>
      </p:sp>
      <p:sp>
        <p:nvSpPr>
          <p:cNvPr id="4" name="Slide Number Placeholder 3"/>
          <p:cNvSpPr>
            <a:spLocks noGrp="1"/>
          </p:cNvSpPr>
          <p:nvPr>
            <p:ph type="sldNum" sz="quarter" idx="12"/>
          </p:nvPr>
        </p:nvSpPr>
        <p:spPr/>
        <p:txBody>
          <a:bodyPr/>
          <a:lstStyle/>
          <a:p>
            <a:fld id="{4D49B53E-296E-3345-8F49-78851980B18A}" type="slidenum">
              <a:rPr lang="en-GB" smtClean="0"/>
              <a:pPr/>
              <a:t>7</a:t>
            </a:fld>
            <a:endParaRPr lang="en-GB"/>
          </a:p>
        </p:txBody>
      </p:sp>
      <p:sp>
        <p:nvSpPr>
          <p:cNvPr id="6" name="Rectangle 5"/>
          <p:cNvSpPr txBox="1">
            <a:spLocks noGrp="1" noChangeArrowheads="1"/>
          </p:cNvSpPr>
          <p:nvPr>
            <p:ph idx="1"/>
          </p:nvPr>
        </p:nvSpPr>
        <p:spPr bwMode="auto">
          <a:xfrm>
            <a:off x="419464" y="1682324"/>
            <a:ext cx="9217024" cy="399696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2075" tIns="46038" rIns="92075" bIns="46038" numCol="1" rtlCol="0" anchor="t" anchorCtr="0" compatLnSpc="1">
            <a:prstTxWarp prst="textNoShape">
              <a:avLst/>
            </a:prstTxWarp>
            <a:noAutofit/>
          </a:bodyPr>
          <a:lstStyle>
            <a:lvl1pPr marL="342900" indent="-342900" algn="l" rtl="0" eaLnBrk="0" fontAlgn="base" hangingPunct="0">
              <a:spcBef>
                <a:spcPct val="20000"/>
              </a:spcBef>
              <a:spcAft>
                <a:spcPct val="0"/>
              </a:spcAft>
              <a:buClr>
                <a:schemeClr val="hlink"/>
              </a:buClr>
              <a:buSzPct val="75000"/>
              <a:buFont typeface="Monotype Sorts" charset="0"/>
              <a:buChar char="n"/>
              <a:defRPr sz="2000" b="1">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hlink"/>
              </a:buClr>
              <a:buChar char="–"/>
              <a:defRPr b="1">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hlink"/>
              </a:buClr>
              <a:buSzPct val="75000"/>
              <a:buFont typeface="Monotype Sorts" charset="0"/>
              <a:buChar char="&lt;"/>
              <a:defRPr sz="1600" b="1">
                <a:solidFill>
                  <a:schemeClr val="tx1"/>
                </a:solidFill>
                <a:latin typeface="+mn-lt"/>
                <a:ea typeface="ＭＳ Ｐゴシック" charset="0"/>
              </a:defRPr>
            </a:lvl3pPr>
            <a:lvl4pPr marL="1562100" indent="-228600" algn="l" rtl="0" eaLnBrk="0" fontAlgn="base" hangingPunct="0">
              <a:spcBef>
                <a:spcPct val="20000"/>
              </a:spcBef>
              <a:spcAft>
                <a:spcPct val="0"/>
              </a:spcAft>
              <a:buClr>
                <a:schemeClr val="hlink"/>
              </a:buClr>
              <a:buChar char="•"/>
              <a:defRPr sz="1400" b="1">
                <a:solidFill>
                  <a:schemeClr val="tx1"/>
                </a:solidFill>
                <a:latin typeface="+mn-lt"/>
                <a:ea typeface="ＭＳ Ｐゴシック" charset="0"/>
              </a:defRPr>
            </a:lvl4pPr>
            <a:lvl5pPr marL="1981200" indent="-228600" algn="l" rtl="0" eaLnBrk="0" fontAlgn="base" hangingPunct="0">
              <a:spcBef>
                <a:spcPct val="20000"/>
              </a:spcBef>
              <a:spcAft>
                <a:spcPct val="0"/>
              </a:spcAft>
              <a:buClr>
                <a:schemeClr val="hlink"/>
              </a:buClr>
              <a:buChar char="–"/>
              <a:defRPr sz="1400">
                <a:solidFill>
                  <a:schemeClr val="tx1"/>
                </a:solidFill>
                <a:latin typeface="+mn-lt"/>
                <a:ea typeface="ＭＳ Ｐゴシック" charset="0"/>
              </a:defRPr>
            </a:lvl5pPr>
            <a:lvl6pPr marL="2438400" indent="-228600" algn="l" rtl="0" fontAlgn="base">
              <a:spcBef>
                <a:spcPct val="20000"/>
              </a:spcBef>
              <a:spcAft>
                <a:spcPct val="0"/>
              </a:spcAft>
              <a:buClr>
                <a:schemeClr val="hlink"/>
              </a:buClr>
              <a:buChar char="–"/>
              <a:defRPr sz="1400">
                <a:solidFill>
                  <a:schemeClr val="tx1"/>
                </a:solidFill>
                <a:latin typeface="+mn-lt"/>
              </a:defRPr>
            </a:lvl6pPr>
            <a:lvl7pPr marL="2895600" indent="-228600" algn="l" rtl="0" fontAlgn="base">
              <a:spcBef>
                <a:spcPct val="20000"/>
              </a:spcBef>
              <a:spcAft>
                <a:spcPct val="0"/>
              </a:spcAft>
              <a:buClr>
                <a:schemeClr val="hlink"/>
              </a:buClr>
              <a:buChar char="–"/>
              <a:defRPr sz="1400">
                <a:solidFill>
                  <a:schemeClr val="tx1"/>
                </a:solidFill>
                <a:latin typeface="+mn-lt"/>
              </a:defRPr>
            </a:lvl7pPr>
            <a:lvl8pPr marL="3352800" indent="-228600" algn="l" rtl="0" fontAlgn="base">
              <a:spcBef>
                <a:spcPct val="20000"/>
              </a:spcBef>
              <a:spcAft>
                <a:spcPct val="0"/>
              </a:spcAft>
              <a:buClr>
                <a:schemeClr val="hlink"/>
              </a:buClr>
              <a:buChar char="–"/>
              <a:defRPr sz="1400">
                <a:solidFill>
                  <a:schemeClr val="tx1"/>
                </a:solidFill>
                <a:latin typeface="+mn-lt"/>
              </a:defRPr>
            </a:lvl8pPr>
            <a:lvl9pPr marL="3810000" indent="-228600" algn="l" rtl="0" fontAlgn="base">
              <a:spcBef>
                <a:spcPct val="20000"/>
              </a:spcBef>
              <a:spcAft>
                <a:spcPct val="0"/>
              </a:spcAft>
              <a:buClr>
                <a:schemeClr val="hlink"/>
              </a:buClr>
              <a:buChar char="–"/>
              <a:defRPr sz="1400">
                <a:solidFill>
                  <a:schemeClr val="tx1"/>
                </a:solidFill>
                <a:latin typeface="+mn-lt"/>
              </a:defRPr>
            </a:lvl9pPr>
          </a:lstStyle>
          <a:p>
            <a:pPr eaLnBrk="1" hangingPunct="1">
              <a:lnSpc>
                <a:spcPct val="100000"/>
              </a:lnSpc>
              <a:spcBef>
                <a:spcPts val="600"/>
              </a:spcBef>
              <a:spcAft>
                <a:spcPts val="600"/>
              </a:spcAft>
              <a:buFont typeface="Wingdings" pitchFamily="2" charset="2"/>
              <a:buChar char="q"/>
            </a:pPr>
            <a:r>
              <a:rPr lang="en-GB" b="0" dirty="0">
                <a:effectLst>
                  <a:outerShdw blurRad="38100" dist="38100" dir="2700000" algn="tl">
                    <a:srgbClr val="DDDDDD"/>
                  </a:outerShdw>
                </a:effectLst>
                <a:latin typeface="Arial" charset="0"/>
              </a:rPr>
              <a:t>Blended learning approach. </a:t>
            </a:r>
          </a:p>
          <a:p>
            <a:pPr eaLnBrk="1" hangingPunct="1">
              <a:lnSpc>
                <a:spcPct val="100000"/>
              </a:lnSpc>
              <a:spcBef>
                <a:spcPts val="600"/>
              </a:spcBef>
              <a:spcAft>
                <a:spcPts val="600"/>
              </a:spcAft>
              <a:buFont typeface="Wingdings" pitchFamily="2" charset="2"/>
              <a:buChar char="q"/>
            </a:pPr>
            <a:r>
              <a:rPr lang="en-GB" b="0" dirty="0">
                <a:effectLst>
                  <a:outerShdw blurRad="38100" dist="38100" dir="2700000" algn="tl">
                    <a:srgbClr val="DDDDDD"/>
                  </a:outerShdw>
                </a:effectLst>
                <a:latin typeface="Arial" charset="0"/>
              </a:rPr>
              <a:t>All materials and class activities have been created to support both on-campus and online study. </a:t>
            </a:r>
          </a:p>
          <a:p>
            <a:pPr eaLnBrk="1" hangingPunct="1">
              <a:lnSpc>
                <a:spcPct val="100000"/>
              </a:lnSpc>
              <a:spcBef>
                <a:spcPts val="600"/>
              </a:spcBef>
              <a:spcAft>
                <a:spcPts val="600"/>
              </a:spcAft>
              <a:buFont typeface="Wingdings" pitchFamily="2" charset="2"/>
              <a:buChar char="q"/>
            </a:pPr>
            <a:r>
              <a:rPr lang="en-GB" b="0" dirty="0">
                <a:effectLst>
                  <a:outerShdw blurRad="38100" dist="38100" dir="2700000" algn="tl">
                    <a:srgbClr val="DDDDDD"/>
                  </a:outerShdw>
                </a:effectLst>
                <a:latin typeface="Arial" charset="0"/>
              </a:rPr>
              <a:t>Students can use the online materials to study on-campus or online. </a:t>
            </a:r>
          </a:p>
          <a:p>
            <a:pPr eaLnBrk="1" hangingPunct="1">
              <a:lnSpc>
                <a:spcPct val="100000"/>
              </a:lnSpc>
              <a:spcBef>
                <a:spcPts val="600"/>
              </a:spcBef>
              <a:spcAft>
                <a:spcPts val="600"/>
              </a:spcAft>
              <a:buFont typeface="Wingdings" pitchFamily="2" charset="2"/>
              <a:buChar char="q"/>
            </a:pPr>
            <a:r>
              <a:rPr lang="en-GB" b="0" dirty="0">
                <a:effectLst>
                  <a:outerShdw blurRad="38100" dist="38100" dir="2700000" algn="tl">
                    <a:srgbClr val="DDDDDD"/>
                  </a:outerShdw>
                </a:effectLst>
                <a:latin typeface="Arial" charset="0"/>
              </a:rPr>
              <a:t>Students can choose to:</a:t>
            </a:r>
          </a:p>
          <a:p>
            <a:pPr lvl="1" eaLnBrk="1" hangingPunct="1">
              <a:spcBef>
                <a:spcPts val="600"/>
              </a:spcBef>
              <a:spcAft>
                <a:spcPts val="600"/>
              </a:spcAft>
              <a:buFont typeface="Arial" panose="020B0604020202020204" pitchFamily="34" charset="0"/>
              <a:buChar char="•"/>
            </a:pPr>
            <a:r>
              <a:rPr lang="en-GB" sz="2000" b="0" dirty="0">
                <a:effectLst>
                  <a:outerShdw blurRad="38100" dist="38100" dir="2700000" algn="tl">
                    <a:srgbClr val="DDDDDD"/>
                  </a:outerShdw>
                </a:effectLst>
                <a:latin typeface="Arial" charset="0"/>
              </a:rPr>
              <a:t>attend the class and seminars (on-campus or online)</a:t>
            </a:r>
          </a:p>
          <a:p>
            <a:pPr lvl="1" eaLnBrk="1" hangingPunct="1">
              <a:spcBef>
                <a:spcPts val="600"/>
              </a:spcBef>
              <a:spcAft>
                <a:spcPts val="600"/>
              </a:spcAft>
              <a:buFont typeface="Arial" panose="020B0604020202020204" pitchFamily="34" charset="0"/>
              <a:buChar char="•"/>
            </a:pPr>
            <a:r>
              <a:rPr lang="en-GB" sz="2000" b="0" dirty="0">
                <a:effectLst>
                  <a:outerShdw blurRad="38100" dist="38100" dir="2700000" algn="tl">
                    <a:srgbClr val="DDDDDD"/>
                  </a:outerShdw>
                </a:effectLst>
                <a:latin typeface="Arial" charset="0"/>
              </a:rPr>
              <a:t>study in their own time and at their own pace to complete learning activities and to submit assignments by the deadlines.</a:t>
            </a:r>
          </a:p>
          <a:p>
            <a:pPr eaLnBrk="1" hangingPunct="1">
              <a:lnSpc>
                <a:spcPct val="100000"/>
              </a:lnSpc>
              <a:spcBef>
                <a:spcPts val="600"/>
              </a:spcBef>
              <a:buFont typeface="Wingdings" pitchFamily="2" charset="2"/>
              <a:buChar char="q"/>
            </a:pPr>
            <a:endParaRPr lang="en-US" b="0" dirty="0">
              <a:effectLst>
                <a:outerShdw blurRad="38100" dist="38100" dir="2700000" algn="tl">
                  <a:srgbClr val="DDDDDD"/>
                </a:outerShdw>
              </a:effectLst>
              <a:latin typeface="Arial" charset="0"/>
            </a:endParaRPr>
          </a:p>
        </p:txBody>
      </p:sp>
      <p:pic>
        <p:nvPicPr>
          <p:cNvPr id="7" name="Picture 6"/>
          <p:cNvPicPr>
            <a:picLocks noChangeAspect="1"/>
          </p:cNvPicPr>
          <p:nvPr/>
        </p:nvPicPr>
        <p:blipFill>
          <a:blip r:embed="rId2"/>
          <a:stretch>
            <a:fillRect/>
          </a:stretch>
        </p:blipFill>
        <p:spPr>
          <a:xfrm>
            <a:off x="7680176" y="0"/>
            <a:ext cx="3364648" cy="168232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99456" y="28362"/>
            <a:ext cx="952366" cy="952366"/>
          </a:xfrm>
          <a:prstGeom prst="rect">
            <a:avLst/>
          </a:prstGeom>
        </p:spPr>
      </p:pic>
      <p:pic>
        <p:nvPicPr>
          <p:cNvPr id="9" name="Picture 4" descr="image00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43001" y="6246538"/>
            <a:ext cx="3242622" cy="6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39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4"/>
          <p:cNvSpPr>
            <a:spLocks noGrp="1" noChangeArrowheads="1"/>
          </p:cNvSpPr>
          <p:nvPr>
            <p:ph sz="half" idx="1"/>
          </p:nvPr>
        </p:nvSpPr>
        <p:spPr>
          <a:xfrm>
            <a:off x="3018756" y="3429000"/>
            <a:ext cx="7531605" cy="3105569"/>
          </a:xfrm>
        </p:spPr>
        <p:txBody>
          <a:bodyPr>
            <a:noAutofit/>
          </a:bodyPr>
          <a:lstStyle/>
          <a:p>
            <a:pPr fontAlgn="base">
              <a:spcBef>
                <a:spcPct val="20000"/>
              </a:spcBef>
              <a:spcAft>
                <a:spcPct val="0"/>
              </a:spcAft>
              <a:buClr>
                <a:schemeClr val="hlink"/>
              </a:buClr>
              <a:buSzPct val="75000"/>
            </a:pPr>
            <a:r>
              <a:rPr lang="en-AU" sz="2000" b="1" dirty="0">
                <a:solidFill>
                  <a:schemeClr val="tx2"/>
                </a:solidFill>
                <a:effectLst>
                  <a:outerShdw blurRad="38100" dist="38100" dir="2700000" algn="tl">
                    <a:srgbClr val="DDDDDD"/>
                  </a:outerShdw>
                </a:effectLst>
                <a:latin typeface="Arial" charset="0"/>
                <a:ea typeface="ＭＳ Ｐゴシック" charset="0"/>
              </a:rPr>
              <a:t>Seminars</a:t>
            </a:r>
            <a:r>
              <a:rPr lang="en-AU" sz="2000" b="1" dirty="0">
                <a:solidFill>
                  <a:schemeClr val="tx1"/>
                </a:solidFill>
                <a:effectLst>
                  <a:outerShdw blurRad="38100" dist="38100" dir="2700000" algn="tl">
                    <a:srgbClr val="DDDDDD"/>
                  </a:outerShdw>
                </a:effectLst>
                <a:latin typeface="Arial" charset="0"/>
                <a:ea typeface="ＭＳ Ｐゴシック" charset="0"/>
              </a:rPr>
              <a:t>:</a:t>
            </a:r>
          </a:p>
          <a:p>
            <a:pPr marL="342900" indent="-342900" fontAlgn="base">
              <a:spcBef>
                <a:spcPct val="20000"/>
              </a:spcBef>
              <a:spcAft>
                <a:spcPct val="0"/>
              </a:spcAft>
              <a:buClr>
                <a:schemeClr val="hlink"/>
              </a:buClr>
              <a:buSzPct val="75000"/>
              <a:buFont typeface="Wingdings" pitchFamily="2" charset="2"/>
              <a:buChar char="q"/>
            </a:pPr>
            <a:r>
              <a:rPr lang="en-GB" sz="2000" dirty="0">
                <a:solidFill>
                  <a:schemeClr val="tx1"/>
                </a:solidFill>
                <a:effectLst>
                  <a:outerShdw blurRad="38100" dist="38100" dir="2700000" algn="tl">
                    <a:srgbClr val="DDDDDD"/>
                  </a:outerShdw>
                </a:effectLst>
                <a:latin typeface="Arial" charset="0"/>
                <a:ea typeface="ＭＳ Ｐゴシック" charset="0"/>
              </a:rPr>
              <a:t>On-campus seminar or online seminar (via Zoom)</a:t>
            </a:r>
            <a:r>
              <a:rPr lang="en-AU" sz="2000" dirty="0">
                <a:solidFill>
                  <a:schemeClr val="tx1"/>
                </a:solidFill>
                <a:effectLst>
                  <a:outerShdw blurRad="38100" dist="38100" dir="2700000" algn="tl">
                    <a:srgbClr val="DDDDDD"/>
                  </a:outerShdw>
                </a:effectLst>
                <a:latin typeface="Arial" charset="0"/>
                <a:ea typeface="ＭＳ Ｐゴシック" charset="0"/>
              </a:rPr>
              <a:t>.</a:t>
            </a:r>
          </a:p>
          <a:p>
            <a:pPr marL="342900" indent="-342900" fontAlgn="base">
              <a:spcBef>
                <a:spcPct val="20000"/>
              </a:spcBef>
              <a:spcAft>
                <a:spcPct val="0"/>
              </a:spcAft>
              <a:buClr>
                <a:schemeClr val="hlink"/>
              </a:buClr>
              <a:buSzPct val="75000"/>
              <a:buFont typeface="Wingdings" pitchFamily="2" charset="2"/>
              <a:buChar char="q"/>
            </a:pPr>
            <a:r>
              <a:rPr lang="en-AU" sz="2000" dirty="0">
                <a:solidFill>
                  <a:schemeClr val="tx1"/>
                </a:solidFill>
                <a:effectLst>
                  <a:outerShdw blurRad="38100" dist="38100" dir="2700000" algn="tl">
                    <a:srgbClr val="DDDDDD"/>
                  </a:outerShdw>
                </a:effectLst>
                <a:latin typeface="Arial" charset="0"/>
                <a:ea typeface="ＭＳ Ｐゴシック" charset="0"/>
              </a:rPr>
              <a:t>Explain and condense the relevant material.</a:t>
            </a:r>
          </a:p>
          <a:p>
            <a:pPr marL="342900" indent="-342900" fontAlgn="base">
              <a:spcBef>
                <a:spcPct val="20000"/>
              </a:spcBef>
              <a:spcAft>
                <a:spcPct val="0"/>
              </a:spcAft>
              <a:buClr>
                <a:schemeClr val="hlink"/>
              </a:buClr>
              <a:buSzPct val="75000"/>
              <a:buFont typeface="Wingdings" pitchFamily="2" charset="2"/>
              <a:buChar char="q"/>
            </a:pPr>
            <a:r>
              <a:rPr lang="en-AU" sz="2000" dirty="0">
                <a:solidFill>
                  <a:schemeClr val="tx1"/>
                </a:solidFill>
                <a:effectLst>
                  <a:outerShdw blurRad="38100" dist="38100" dir="2700000" algn="tl">
                    <a:srgbClr val="DDDDDD"/>
                  </a:outerShdw>
                </a:effectLst>
                <a:latin typeface="Arial" charset="0"/>
                <a:ea typeface="ＭＳ Ｐゴシック" charset="0"/>
              </a:rPr>
              <a:t>Include examples/ case studies illustrating methods used in business requirement analysis work. </a:t>
            </a:r>
          </a:p>
          <a:p>
            <a:pPr marL="342900" indent="-342900" fontAlgn="base">
              <a:spcBef>
                <a:spcPct val="20000"/>
              </a:spcBef>
              <a:spcAft>
                <a:spcPct val="0"/>
              </a:spcAft>
              <a:buClr>
                <a:schemeClr val="hlink"/>
              </a:buClr>
              <a:buSzPct val="75000"/>
              <a:buFont typeface="Wingdings" pitchFamily="2" charset="2"/>
              <a:buChar char="q"/>
            </a:pPr>
            <a:r>
              <a:rPr lang="en-AU" sz="2000" dirty="0">
                <a:solidFill>
                  <a:schemeClr val="tx1"/>
                </a:solidFill>
                <a:effectLst>
                  <a:outerShdw blurRad="38100" dist="38100" dir="2700000" algn="tl">
                    <a:srgbClr val="DDDDDD"/>
                  </a:outerShdw>
                </a:effectLst>
                <a:latin typeface="Arial" charset="0"/>
                <a:ea typeface="ＭＳ Ｐゴシック" charset="0"/>
              </a:rPr>
              <a:t>Hands-on experience</a:t>
            </a:r>
          </a:p>
          <a:p>
            <a:pPr marL="342900" indent="-342900" fontAlgn="base">
              <a:spcBef>
                <a:spcPct val="20000"/>
              </a:spcBef>
              <a:spcAft>
                <a:spcPct val="0"/>
              </a:spcAft>
              <a:buClr>
                <a:schemeClr val="hlink"/>
              </a:buClr>
              <a:buSzPct val="75000"/>
              <a:buFont typeface="Wingdings" pitchFamily="2" charset="2"/>
              <a:buChar char="q"/>
            </a:pPr>
            <a:r>
              <a:rPr lang="en-AU" sz="2000" dirty="0">
                <a:solidFill>
                  <a:schemeClr val="tx1"/>
                </a:solidFill>
                <a:effectLst>
                  <a:outerShdw blurRad="38100" dist="38100" dir="2700000" algn="tl">
                    <a:srgbClr val="DDDDDD"/>
                  </a:outerShdw>
                </a:effectLst>
                <a:latin typeface="Arial" charset="0"/>
                <a:ea typeface="ＭＳ Ｐゴシック" charset="0"/>
              </a:rPr>
              <a:t>Recordings for seminar activities will be made available on the unit site on Thursdays (after 9:00 PM- Melbourne time)</a:t>
            </a:r>
          </a:p>
          <a:p>
            <a:pPr marL="342900" indent="-342900" fontAlgn="base">
              <a:spcBef>
                <a:spcPct val="20000"/>
              </a:spcBef>
              <a:spcAft>
                <a:spcPct val="0"/>
              </a:spcAft>
              <a:buClr>
                <a:schemeClr val="hlink"/>
              </a:buClr>
              <a:buSzPct val="75000"/>
              <a:buFont typeface="Wingdings" pitchFamily="2" charset="2"/>
              <a:buChar char="q"/>
            </a:pPr>
            <a:endParaRPr lang="en-AU" sz="2000" dirty="0">
              <a:solidFill>
                <a:schemeClr val="tx1"/>
              </a:solidFill>
              <a:effectLst>
                <a:outerShdw blurRad="38100" dist="38100" dir="2700000" algn="tl">
                  <a:srgbClr val="DDDDDD"/>
                </a:outerShdw>
              </a:effectLst>
              <a:latin typeface="Arial" charset="0"/>
              <a:ea typeface="ＭＳ Ｐゴシック" charset="0"/>
            </a:endParaRPr>
          </a:p>
          <a:p>
            <a:pPr eaLnBrk="1" hangingPunct="1">
              <a:buFont typeface="Wingdings" pitchFamily="2" charset="2"/>
              <a:buChar char="q"/>
            </a:pPr>
            <a:endParaRPr lang="en-AU" sz="2000" dirty="0">
              <a:effectLst>
                <a:outerShdw blurRad="38100" dist="38100" dir="2700000" algn="tl">
                  <a:srgbClr val="DDDDDD"/>
                </a:outerShdw>
              </a:effectLst>
              <a:latin typeface="Arial" charset="0"/>
            </a:endParaRPr>
          </a:p>
        </p:txBody>
      </p:sp>
      <p:sp>
        <p:nvSpPr>
          <p:cNvPr id="9" name="Slide Number Placeholder 4"/>
          <p:cNvSpPr>
            <a:spLocks noGrp="1"/>
          </p:cNvSpPr>
          <p:nvPr>
            <p:ph type="sldNum" sz="quarter" idx="4294967295"/>
          </p:nvPr>
        </p:nvSpPr>
        <p:spPr>
          <a:xfrm>
            <a:off x="9187124" y="6459788"/>
            <a:ext cx="1066021" cy="365125"/>
          </a:xfrm>
        </p:spPr>
        <p:txBody>
          <a:bodyPr/>
          <a:lstStyle>
            <a:lvl1pPr eaLnBrk="0" hangingPunct="0">
              <a:defRPr sz="2000" b="1">
                <a:solidFill>
                  <a:schemeClr val="accent1"/>
                </a:solidFill>
                <a:latin typeface="Arial" charset="0"/>
                <a:ea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algn="ctr"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algn="ctr"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algn="ctr"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algn="ctr" eaLnBrk="0" fontAlgn="base" hangingPunct="0">
              <a:spcBef>
                <a:spcPct val="0"/>
              </a:spcBef>
              <a:spcAft>
                <a:spcPct val="0"/>
              </a:spcAft>
              <a:defRPr sz="2000" b="1">
                <a:solidFill>
                  <a:schemeClr val="accent1"/>
                </a:solidFill>
                <a:latin typeface="Arial" charset="0"/>
                <a:ea typeface="ＭＳ Ｐゴシック" charset="0"/>
              </a:defRPr>
            </a:lvl9pPr>
          </a:lstStyle>
          <a:p>
            <a:fld id="{BE55F7DE-360B-5142-9672-F4C8CE9C336D}" type="slidenum">
              <a:rPr lang="en-GB" sz="2800">
                <a:solidFill>
                  <a:srgbClr val="0033CC"/>
                </a:solidFill>
                <a:latin typeface="Arial Black" charset="0"/>
              </a:rPr>
              <a:pPr/>
              <a:t>8</a:t>
            </a:fld>
            <a:endParaRPr lang="en-GB" sz="2800">
              <a:solidFill>
                <a:srgbClr val="0033CC"/>
              </a:solidFill>
              <a:latin typeface="Arial Black" charset="0"/>
            </a:endParaRPr>
          </a:p>
        </p:txBody>
      </p:sp>
      <p:sp>
        <p:nvSpPr>
          <p:cNvPr id="183303" name="Rectangle 7"/>
          <p:cNvSpPr>
            <a:spLocks noChangeArrowheads="1"/>
          </p:cNvSpPr>
          <p:nvPr/>
        </p:nvSpPr>
        <p:spPr bwMode="auto">
          <a:xfrm>
            <a:off x="316623" y="1217482"/>
            <a:ext cx="9561512" cy="2425749"/>
          </a:xfrm>
          <a:prstGeom prst="rect">
            <a:avLst/>
          </a:prstGeom>
          <a:noFill/>
          <a:ln w="9525">
            <a:noFill/>
            <a:miter lim="800000"/>
            <a:headEnd/>
            <a:tailEnd/>
          </a:ln>
          <a:effectLst/>
        </p:spPr>
        <p:txBody>
          <a:bodyPr lIns="92075" tIns="46038" rIns="92075" bIns="46038"/>
          <a:lstStyle/>
          <a:p>
            <a:pPr marL="342900" indent="-342900">
              <a:spcBef>
                <a:spcPct val="20000"/>
              </a:spcBef>
              <a:buClr>
                <a:schemeClr val="hlink"/>
              </a:buClr>
              <a:buSzPct val="75000"/>
            </a:pPr>
            <a:r>
              <a:rPr lang="en-AU" sz="2000" dirty="0">
                <a:solidFill>
                  <a:schemeClr val="tx2"/>
                </a:solidFill>
                <a:effectLst>
                  <a:outerShdw blurRad="38100" dist="38100" dir="2700000" algn="tl">
                    <a:srgbClr val="DDDDDD"/>
                  </a:outerShdw>
                </a:effectLst>
              </a:rPr>
              <a:t>	Lecture: </a:t>
            </a:r>
          </a:p>
          <a:p>
            <a:pPr marL="342900" indent="-342900">
              <a:spcBef>
                <a:spcPct val="20000"/>
              </a:spcBef>
              <a:buClr>
                <a:schemeClr val="hlink"/>
              </a:buClr>
              <a:buSzPct val="75000"/>
              <a:buFont typeface="Wingdings" pitchFamily="2" charset="2"/>
              <a:buChar char="q"/>
            </a:pPr>
            <a:r>
              <a:rPr lang="en-AU" sz="2000" dirty="0">
                <a:effectLst>
                  <a:outerShdw blurRad="38100" dist="38100" dir="2700000" algn="tl">
                    <a:srgbClr val="DDDDDD"/>
                  </a:outerShdw>
                </a:effectLst>
              </a:rPr>
              <a:t>On-campus and livestreamed via Zoom</a:t>
            </a:r>
          </a:p>
          <a:p>
            <a:pPr marL="342900" indent="-342900">
              <a:spcBef>
                <a:spcPct val="20000"/>
              </a:spcBef>
              <a:buClr>
                <a:schemeClr val="hlink"/>
              </a:buClr>
              <a:buSzPct val="75000"/>
              <a:buFont typeface="Wingdings" pitchFamily="2" charset="2"/>
              <a:buChar char="q"/>
            </a:pPr>
            <a:r>
              <a:rPr lang="en-AU" sz="2000" dirty="0">
                <a:effectLst>
                  <a:outerShdw blurRad="38100" dist="38100" dir="2700000" algn="tl">
                    <a:srgbClr val="DDDDDD"/>
                  </a:outerShdw>
                </a:effectLst>
              </a:rPr>
              <a:t>Students are encouraged to join the lecture LIVE or listen to the recordings </a:t>
            </a:r>
          </a:p>
          <a:p>
            <a:pPr marL="342900" indent="-342900">
              <a:spcBef>
                <a:spcPct val="20000"/>
              </a:spcBef>
              <a:buClr>
                <a:schemeClr val="hlink"/>
              </a:buClr>
              <a:buSzPct val="75000"/>
              <a:buFont typeface="Wingdings" pitchFamily="2" charset="2"/>
              <a:buChar char="q"/>
            </a:pPr>
            <a:r>
              <a:rPr lang="en-GB" sz="2000" i="1" dirty="0">
                <a:effectLst>
                  <a:outerShdw blurRad="38100" dist="38100" dir="2700000" algn="tl">
                    <a:srgbClr val="DDDDDD"/>
                  </a:outerShdw>
                </a:effectLst>
                <a:latin typeface="+mj-lt"/>
              </a:rPr>
              <a:t>W</a:t>
            </a:r>
            <a:r>
              <a:rPr lang="en-GB" sz="2000" b="0" i="1" dirty="0">
                <a:effectLst>
                  <a:outerShdw blurRad="38100" dist="38100" dir="2700000" algn="tl">
                    <a:srgbClr val="DDDDDD"/>
                  </a:outerShdw>
                </a:effectLst>
                <a:latin typeface="+mj-lt"/>
              </a:rPr>
              <a:t>eekly </a:t>
            </a:r>
            <a:r>
              <a:rPr lang="en-GB" sz="2000" b="0" i="1" dirty="0">
                <a:solidFill>
                  <a:srgbClr val="FF0000"/>
                </a:solidFill>
                <a:effectLst>
                  <a:outerShdw blurRad="38100" dist="38100" dir="2700000" algn="tl">
                    <a:srgbClr val="DDDDDD"/>
                  </a:outerShdw>
                </a:effectLst>
                <a:latin typeface="+mj-lt"/>
              </a:rPr>
              <a:t>lecture recordings </a:t>
            </a:r>
            <a:r>
              <a:rPr lang="en-GB" sz="2000" b="0" i="1" dirty="0">
                <a:effectLst>
                  <a:outerShdw blurRad="38100" dist="38100" dir="2700000" algn="tl">
                    <a:srgbClr val="DDDDDD"/>
                  </a:outerShdw>
                </a:effectLst>
                <a:latin typeface="+mj-lt"/>
              </a:rPr>
              <a:t>will be available on the unit site on Wednesdays (after 9:00 PM) under </a:t>
            </a:r>
            <a:r>
              <a:rPr lang="en-GB" sz="2000" i="1" dirty="0">
                <a:solidFill>
                  <a:srgbClr val="00B050"/>
                </a:solidFill>
                <a:effectLst>
                  <a:outerShdw blurRad="38100" dist="38100" dir="2700000" algn="tl">
                    <a:srgbClr val="DDDDDD"/>
                  </a:outerShdw>
                </a:effectLst>
                <a:latin typeface="+mj-lt"/>
              </a:rPr>
              <a:t>Online classroom</a:t>
            </a:r>
          </a:p>
          <a:p>
            <a:pPr marL="342900" indent="-342900">
              <a:spcBef>
                <a:spcPct val="20000"/>
              </a:spcBef>
              <a:buClr>
                <a:schemeClr val="hlink"/>
              </a:buClr>
              <a:buSzPct val="75000"/>
              <a:buFont typeface="Wingdings" pitchFamily="2" charset="2"/>
              <a:buChar char="q"/>
            </a:pPr>
            <a:r>
              <a:rPr lang="en-AU" sz="2000" dirty="0">
                <a:effectLst>
                  <a:outerShdw blurRad="38100" dist="38100" dir="2700000" algn="tl">
                    <a:srgbClr val="DDDDDD"/>
                  </a:outerShdw>
                </a:effectLst>
              </a:rPr>
              <a:t>Students are expected to read materials on the unit site before attending the lectures and seminars</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5246" t="3270" r="10811" b="3886"/>
          <a:stretch/>
        </p:blipFill>
        <p:spPr>
          <a:xfrm>
            <a:off x="316623" y="3997073"/>
            <a:ext cx="2702133" cy="153876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170533" y="2226"/>
            <a:ext cx="864096" cy="864096"/>
          </a:xfrm>
          <a:prstGeom prst="rect">
            <a:avLst/>
          </a:prstGeom>
        </p:spPr>
      </p:pic>
      <p:pic>
        <p:nvPicPr>
          <p:cNvPr id="8" name="Picture 4" descr="image00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3001" y="6246538"/>
            <a:ext cx="3242622" cy="6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D03E663-76BF-1464-59DE-6D3AFABA08DD}"/>
              </a:ext>
            </a:extLst>
          </p:cNvPr>
          <p:cNvSpPr txBox="1"/>
          <p:nvPr/>
        </p:nvSpPr>
        <p:spPr>
          <a:xfrm>
            <a:off x="686654" y="486563"/>
            <a:ext cx="6097904" cy="584775"/>
          </a:xfrm>
          <a:prstGeom prst="rect">
            <a:avLst/>
          </a:prstGeom>
          <a:noFill/>
        </p:spPr>
        <p:txBody>
          <a:bodyPr wrap="square">
            <a:spAutoFit/>
          </a:bodyPr>
          <a:lstStyle/>
          <a:p>
            <a:r>
              <a:rPr lang="en-AU" sz="3200" b="1" dirty="0"/>
              <a:t>Delivery of the unit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3717" y="231920"/>
            <a:ext cx="2531745" cy="566822"/>
          </a:xfrm>
          <a:prstGeom prst="rect">
            <a:avLst/>
          </a:prstGeom>
        </p:spPr>
        <p:txBody>
          <a:bodyPr vert="horz" wrap="square" lIns="0" tIns="12700" rIns="0" bIns="0" rtlCol="0">
            <a:spAutoFit/>
          </a:bodyPr>
          <a:lstStyle/>
          <a:p>
            <a:pPr marL="12700">
              <a:lnSpc>
                <a:spcPct val="100000"/>
              </a:lnSpc>
              <a:spcBef>
                <a:spcPts val="100"/>
              </a:spcBef>
            </a:pPr>
            <a:r>
              <a:rPr sz="3600" spc="-5" dirty="0"/>
              <a:t>Assessment</a:t>
            </a:r>
          </a:p>
        </p:txBody>
      </p:sp>
      <p:sp>
        <p:nvSpPr>
          <p:cNvPr id="3" name="object 3"/>
          <p:cNvSpPr txBox="1"/>
          <p:nvPr/>
        </p:nvSpPr>
        <p:spPr>
          <a:xfrm>
            <a:off x="727611" y="1402560"/>
            <a:ext cx="9372600" cy="3201517"/>
          </a:xfrm>
          <a:prstGeom prst="rect">
            <a:avLst/>
          </a:prstGeom>
        </p:spPr>
        <p:txBody>
          <a:bodyPr vert="horz" wrap="square" lIns="0" tIns="127635" rIns="0" bIns="0" rtlCol="0">
            <a:spAutoFit/>
          </a:bodyPr>
          <a:lstStyle/>
          <a:p>
            <a:pPr marL="12700">
              <a:lnSpc>
                <a:spcPct val="100000"/>
              </a:lnSpc>
              <a:spcBef>
                <a:spcPts val="1005"/>
              </a:spcBef>
              <a:buFont typeface="Arial" panose="020B0604020202020204" pitchFamily="34" charset="0"/>
              <a:tabLst>
                <a:tab pos="354965" algn="l"/>
              </a:tabLst>
            </a:pPr>
            <a:r>
              <a:rPr sz="2800" spc="-5" dirty="0">
                <a:solidFill>
                  <a:schemeClr val="tx2"/>
                </a:solidFill>
              </a:rPr>
              <a:t>Assignment 1 – IT Portfolio</a:t>
            </a:r>
            <a:r>
              <a:rPr lang="en-AU" sz="2800" spc="-5" dirty="0">
                <a:solidFill>
                  <a:schemeClr val="tx2"/>
                </a:solidFill>
              </a:rPr>
              <a:t> and RBV (1500 words)</a:t>
            </a:r>
          </a:p>
          <a:p>
            <a:pPr marL="12700">
              <a:lnSpc>
                <a:spcPct val="100000"/>
              </a:lnSpc>
              <a:spcBef>
                <a:spcPts val="1005"/>
              </a:spcBef>
              <a:buFont typeface="Arial" panose="020B0604020202020204" pitchFamily="34" charset="0"/>
              <a:tabLst>
                <a:tab pos="354965" algn="l"/>
              </a:tabLst>
            </a:pPr>
            <a:r>
              <a:rPr sz="2800" spc="-5" dirty="0">
                <a:solidFill>
                  <a:schemeClr val="tx2"/>
                </a:solidFill>
              </a:rPr>
              <a:t>Assignment 2 – Business case development (</a:t>
            </a:r>
            <a:r>
              <a:rPr lang="en-AU" sz="2800" spc="-5" dirty="0">
                <a:solidFill>
                  <a:schemeClr val="tx2"/>
                </a:solidFill>
              </a:rPr>
              <a:t>4</a:t>
            </a:r>
            <a:r>
              <a:rPr sz="2800" spc="-5" dirty="0">
                <a:solidFill>
                  <a:schemeClr val="tx2"/>
                </a:solidFill>
              </a:rPr>
              <a:t>0%</a:t>
            </a:r>
            <a:r>
              <a:rPr lang="en-AU" sz="2800" spc="-5" dirty="0">
                <a:solidFill>
                  <a:schemeClr val="tx2"/>
                </a:solidFill>
              </a:rPr>
              <a:t>)</a:t>
            </a:r>
          </a:p>
          <a:p>
            <a:pPr marL="12700">
              <a:lnSpc>
                <a:spcPct val="100000"/>
              </a:lnSpc>
              <a:spcBef>
                <a:spcPts val="1005"/>
              </a:spcBef>
              <a:buFont typeface="Arial" panose="020B0604020202020204" pitchFamily="34" charset="0"/>
              <a:tabLst>
                <a:tab pos="354965" algn="l"/>
              </a:tabLst>
            </a:pPr>
            <a:r>
              <a:rPr lang="en-AU" sz="2800" spc="-5" dirty="0">
                <a:solidFill>
                  <a:schemeClr val="tx2"/>
                </a:solidFill>
              </a:rPr>
              <a:t>	3 min Video presentations in week 8 in seminars (10%) and </a:t>
            </a:r>
          </a:p>
          <a:p>
            <a:pPr marL="12700">
              <a:lnSpc>
                <a:spcPct val="100000"/>
              </a:lnSpc>
              <a:spcBef>
                <a:spcPts val="1005"/>
              </a:spcBef>
              <a:buFont typeface="Arial" panose="020B0604020202020204" pitchFamily="34" charset="0"/>
              <a:tabLst>
                <a:tab pos="354965" algn="l"/>
              </a:tabLst>
            </a:pPr>
            <a:r>
              <a:rPr lang="en-AU" sz="2800" spc="-5" dirty="0">
                <a:solidFill>
                  <a:schemeClr val="tx2"/>
                </a:solidFill>
              </a:rPr>
              <a:t>	Final report on (30%) - </a:t>
            </a:r>
            <a:r>
              <a:rPr sz="2800" spc="-5" dirty="0">
                <a:solidFill>
                  <a:schemeClr val="tx2"/>
                </a:solidFill>
              </a:rPr>
              <a:t>3</a:t>
            </a:r>
            <a:r>
              <a:rPr lang="en-AU" sz="2800" spc="-5" dirty="0">
                <a:solidFill>
                  <a:schemeClr val="tx2"/>
                </a:solidFill>
              </a:rPr>
              <a:t>0</a:t>
            </a:r>
            <a:r>
              <a:rPr sz="2800" spc="-5" dirty="0">
                <a:solidFill>
                  <a:schemeClr val="tx2"/>
                </a:solidFill>
              </a:rPr>
              <a:t>00 words</a:t>
            </a:r>
          </a:p>
          <a:p>
            <a:pPr marL="12700">
              <a:lnSpc>
                <a:spcPct val="100000"/>
              </a:lnSpc>
              <a:spcBef>
                <a:spcPts val="780"/>
              </a:spcBef>
              <a:buFont typeface="Arial" panose="020B0604020202020204" pitchFamily="34" charset="0"/>
              <a:tabLst>
                <a:tab pos="354965" algn="l"/>
              </a:tabLst>
            </a:pPr>
            <a:r>
              <a:rPr lang="en-AU" sz="2800" spc="-5" dirty="0">
                <a:solidFill>
                  <a:schemeClr val="tx2"/>
                </a:solidFill>
              </a:rPr>
              <a:t>Assignment 3/End of assessment Task</a:t>
            </a:r>
            <a:r>
              <a:rPr sz="2800" spc="-5" dirty="0">
                <a:solidFill>
                  <a:schemeClr val="tx2"/>
                </a:solidFill>
              </a:rPr>
              <a:t> – (</a:t>
            </a:r>
            <a:r>
              <a:rPr lang="en-AU" sz="2800" spc="-5" dirty="0">
                <a:solidFill>
                  <a:schemeClr val="tx2"/>
                </a:solidFill>
              </a:rPr>
              <a:t>3</a:t>
            </a:r>
            <a:r>
              <a:rPr sz="2800" spc="-5" dirty="0">
                <a:solidFill>
                  <a:schemeClr val="tx2"/>
                </a:solidFill>
              </a:rPr>
              <a:t>0%</a:t>
            </a:r>
            <a:r>
              <a:rPr lang="en-AU" sz="2800" spc="-5" dirty="0">
                <a:solidFill>
                  <a:schemeClr val="tx2"/>
                </a:solidFill>
              </a:rPr>
              <a:t>) – DCT and analytical report – 1500 words</a:t>
            </a:r>
            <a:endParaRPr sz="2800" spc="-5" dirty="0">
              <a:solidFill>
                <a:schemeClr val="tx2"/>
              </a:solidFill>
            </a:endParaRPr>
          </a:p>
        </p:txBody>
      </p:sp>
      <p:sp>
        <p:nvSpPr>
          <p:cNvPr id="5" name="object 5"/>
          <p:cNvSpPr/>
          <p:nvPr/>
        </p:nvSpPr>
        <p:spPr>
          <a:xfrm>
            <a:off x="1767264" y="5209595"/>
            <a:ext cx="2952750" cy="1537585"/>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1302508840"/>
      </p:ext>
    </p:extLst>
  </p:cSld>
  <p:clrMapOvr>
    <a:masterClrMapping/>
  </p:clrMapOvr>
</p:sld>
</file>

<file path=ppt/theme/theme1.xml><?xml version="1.0" encoding="utf-8"?>
<a:theme xmlns:a="http://schemas.openxmlformats.org/drawingml/2006/main" name="Deakin Theme">
  <a:themeElements>
    <a:clrScheme name="DEAKIN TEAL">
      <a:dk1>
        <a:srgbClr val="373636"/>
      </a:dk1>
      <a:lt1>
        <a:sysClr val="window" lastClr="FFFFFF"/>
      </a:lt1>
      <a:dk2>
        <a:srgbClr val="007D9B"/>
      </a:dk2>
      <a:lt2>
        <a:srgbClr val="FFFFFF"/>
      </a:lt2>
      <a:accent1>
        <a:srgbClr val="007D9B"/>
      </a:accent1>
      <a:accent2>
        <a:srgbClr val="FFD923"/>
      </a:accent2>
      <a:accent3>
        <a:srgbClr val="F76919"/>
      </a:accent3>
      <a:accent4>
        <a:srgbClr val="10A991"/>
      </a:accent4>
      <a:accent5>
        <a:srgbClr val="C74298"/>
      </a:accent5>
      <a:accent6>
        <a:srgbClr val="E1E1E1"/>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akin-PowerPoint-template-16x9 - TEAL" id="{2803509A-1F4F-4770-A261-DF8DA71172D2}" vid="{24FBD767-290B-4BD0-9CCF-F547312D8F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2726</TotalTime>
  <Words>2534</Words>
  <Application>Microsoft Office PowerPoint</Application>
  <PresentationFormat>Widescreen</PresentationFormat>
  <Paragraphs>368</Paragraphs>
  <Slides>37</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Arial</vt:lpstr>
      <vt:lpstr>Arial Black</vt:lpstr>
      <vt:lpstr>Calibri</vt:lpstr>
      <vt:lpstr>Calibri Light</vt:lpstr>
      <vt:lpstr>Century Gothic</vt:lpstr>
      <vt:lpstr>Courier New</vt:lpstr>
      <vt:lpstr>Lato</vt:lpstr>
      <vt:lpstr>Microsoft Sans Serif</vt:lpstr>
      <vt:lpstr>Monotype Sorts</vt:lpstr>
      <vt:lpstr>Symbol</vt:lpstr>
      <vt:lpstr>Times New Roman</vt:lpstr>
      <vt:lpstr>Wingdings</vt:lpstr>
      <vt:lpstr>Deakin Theme</vt:lpstr>
      <vt:lpstr>MIS782 Value of Information</vt:lpstr>
      <vt:lpstr>PowerPoint Presentation</vt:lpstr>
      <vt:lpstr>Unit Team</vt:lpstr>
      <vt:lpstr>About me</vt:lpstr>
      <vt:lpstr>The ‘Other’ me</vt:lpstr>
      <vt:lpstr>Seminar tutors: First point of contact for assignment questions</vt:lpstr>
      <vt:lpstr>How?</vt:lpstr>
      <vt:lpstr>PowerPoint Presentation</vt:lpstr>
      <vt:lpstr>Assessment</vt:lpstr>
      <vt:lpstr>Asking For Help</vt:lpstr>
      <vt:lpstr>Learning support services </vt:lpstr>
      <vt:lpstr>Plagiarism</vt:lpstr>
      <vt:lpstr>Academic Integrity (HAI010, STP050, AAI018, MAI010)</vt:lpstr>
      <vt:lpstr>Digital disruptions  changing businesses</vt:lpstr>
      <vt:lpstr>What changes</vt:lpstr>
      <vt:lpstr>What is Information Worth?</vt:lpstr>
      <vt:lpstr>Theme 1</vt:lpstr>
      <vt:lpstr>Theme 2</vt:lpstr>
      <vt:lpstr>What This Unit Is About..</vt:lpstr>
      <vt:lpstr>What This Unit Is About..</vt:lpstr>
      <vt:lpstr>Questions?</vt:lpstr>
      <vt:lpstr>MIS782 Value of Information</vt:lpstr>
      <vt:lpstr>Phenomenon, Abstraction, Application</vt:lpstr>
      <vt:lpstr>What is Business Value? Competitive advantage?</vt:lpstr>
      <vt:lpstr>How do we understand business  value?</vt:lpstr>
      <vt:lpstr>Business Models</vt:lpstr>
      <vt:lpstr>Analysing Business Models</vt:lpstr>
      <vt:lpstr>Business Model Strategy Audit</vt:lpstr>
      <vt:lpstr>Business Canvas</vt:lpstr>
      <vt:lpstr>Business Canvas - Google</vt:lpstr>
      <vt:lpstr>Evolving Business Models</vt:lpstr>
      <vt:lpstr>PowerPoint Presentation</vt:lpstr>
      <vt:lpstr>Strategic Alignment Model</vt:lpstr>
      <vt:lpstr>BEST PRACTICES IN UNDERSTANDING IT VALUE</vt:lpstr>
      <vt:lpstr>How IT Creates Business Value: a  Process Theory</vt:lpstr>
      <vt:lpstr>Hierarchy of Impact of IT Investments</vt:lpstr>
      <vt:lpstr>Next Seminar Week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or heading here</dc:title>
  <dc:creator>barbara.serra@deakin.edu.au</dc:creator>
  <cp:lastModifiedBy>Lubna Alam</cp:lastModifiedBy>
  <cp:revision>147</cp:revision>
  <cp:lastPrinted>2019-03-05T06:40:19Z</cp:lastPrinted>
  <dcterms:created xsi:type="dcterms:W3CDTF">2017-09-20T01:08:24Z</dcterms:created>
  <dcterms:modified xsi:type="dcterms:W3CDTF">2024-03-03T03:03:43Z</dcterms:modified>
</cp:coreProperties>
</file>